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0" r:id="rId3"/>
    <p:sldId id="260" r:id="rId4"/>
    <p:sldId id="299" r:id="rId5"/>
    <p:sldId id="298" r:id="rId6"/>
    <p:sldId id="301" r:id="rId7"/>
    <p:sldId id="302" r:id="rId8"/>
    <p:sldId id="305" r:id="rId9"/>
    <p:sldId id="322" r:id="rId10"/>
    <p:sldId id="323" r:id="rId11"/>
    <p:sldId id="306" r:id="rId12"/>
    <p:sldId id="304" r:id="rId13"/>
    <p:sldId id="307" r:id="rId14"/>
    <p:sldId id="308" r:id="rId15"/>
    <p:sldId id="309" r:id="rId16"/>
    <p:sldId id="330" r:id="rId17"/>
    <p:sldId id="331" r:id="rId18"/>
    <p:sldId id="324" r:id="rId19"/>
    <p:sldId id="325" r:id="rId20"/>
    <p:sldId id="326" r:id="rId21"/>
    <p:sldId id="327" r:id="rId22"/>
    <p:sldId id="328" r:id="rId23"/>
    <p:sldId id="329" r:id="rId24"/>
    <p:sldId id="311" r:id="rId25"/>
    <p:sldId id="312" r:id="rId26"/>
    <p:sldId id="321" r:id="rId27"/>
    <p:sldId id="332" r:id="rId28"/>
    <p:sldId id="263" r:id="rId2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9C115405-6C7F-4A74-B9CB-CBFF95476242}">
          <p14:sldIdLst>
            <p14:sldId id="256"/>
          </p14:sldIdLst>
        </p14:section>
        <p14:section name="Main Section" id="{3D073E66-D104-4AEA-BED5-62375DE7759A}">
          <p14:sldIdLst>
            <p14:sldId id="300"/>
            <p14:sldId id="260"/>
            <p14:sldId id="299"/>
            <p14:sldId id="298"/>
            <p14:sldId id="301"/>
            <p14:sldId id="302"/>
            <p14:sldId id="305"/>
            <p14:sldId id="322"/>
            <p14:sldId id="323"/>
            <p14:sldId id="306"/>
            <p14:sldId id="304"/>
            <p14:sldId id="307"/>
            <p14:sldId id="308"/>
            <p14:sldId id="309"/>
            <p14:sldId id="330"/>
            <p14:sldId id="331"/>
            <p14:sldId id="324"/>
            <p14:sldId id="325"/>
            <p14:sldId id="326"/>
            <p14:sldId id="327"/>
            <p14:sldId id="328"/>
            <p14:sldId id="329"/>
            <p14:sldId id="311"/>
            <p14:sldId id="312"/>
            <p14:sldId id="321"/>
            <p14:sldId id="332"/>
          </p14:sldIdLst>
        </p14:section>
        <p14:section name="Thanks" id="{D9030267-7B2C-4979-AF76-C96BDB167C54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A5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86" y="110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LuisArturo\Desktop\MORELIA\RESULTADOS%20II\Resultados%20Morelia%20I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LuisArturo\Desktop\MORELIA\RESULTADOS%20II\Resultados%20Morelia%20I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isArturo\Desktop\MORELIA\RESULTADOS%20II\Resultados%20Morelia%20I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LuisArturo\Desktop\MORELIA\RESULTADOS%20II\Resultados%20Morelia%20II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LuisArturo\Desktop\MORELIA\RESULTADOS%20II\Resultados%20Morelia%20II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LuisArturo\Desktop\MORELIA\RESULTADOS%20II\Resultados%20Morelia%20II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LuisArturo\Desktop\MORELIA\RESULTADOS%20II\Resultados%20Morelia%20II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LuisArturo\Desktop\MORELIA\RESULTADOS%20II\Resultados%20Morelia%20I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 Si hoy hubiera elecciones para  elegir al diputado Federal del</a:t>
            </a:r>
            <a:r>
              <a:rPr lang="es-MX" baseline="0"/>
              <a:t> Distrito 8 </a:t>
            </a:r>
            <a:r>
              <a:rPr lang="es-MX"/>
              <a:t>¿Por cuál de las siguientes personas votaría usted?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BB511">
                <a:alpha val="85000"/>
              </a:srgbClr>
            </a:solidFill>
            <a:ln w="9525" cap="flat" cmpd="sng" algn="ctr">
              <a:solidFill>
                <a:schemeClr val="bg1"/>
              </a:solidFill>
              <a:round/>
            </a:ln>
            <a:effectLst/>
            <a:sp3d contourW="9525">
              <a:contourClr>
                <a:schemeClr val="bg1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0033A5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00A7B5">
                  <a:alpha val="84706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FC4C02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5"/>
            <c:invertIfNegative val="0"/>
            <c:bubble3D val="0"/>
            <c:spPr>
              <a:solidFill>
                <a:srgbClr val="C00000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6"/>
            <c:invertIfNegative val="0"/>
            <c:bubble3D val="0"/>
            <c:spPr>
              <a:solidFill>
                <a:schemeClr val="tx1">
                  <a:alpha val="85000"/>
                </a:scheme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  <a:alpha val="85000"/>
                </a:scheme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8"/>
            <c:invertIfNegative val="0"/>
            <c:bubble3D val="0"/>
            <c:spPr>
              <a:solidFill>
                <a:sysClr val="window" lastClr="FFFFFF">
                  <a:lumMod val="75000"/>
                  <a:alpha val="85000"/>
                </a:sys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Lbls>
            <c:dLbl>
              <c:idx val="3"/>
              <c:layout>
                <c:manualLayout>
                  <c:x val="-9.2393112561059377E-17"/>
                  <c:y val="-1.4526143790849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2393112561059377E-17"/>
                  <c:y val="-1.2450980392156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2393112561059377E-17"/>
                  <c:y val="-1.4526143790849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'FEDERAL 8'!$A$2:$A$9</c:f>
              <c:strCache>
                <c:ptCount val="8"/>
                <c:pt idx="0">
                  <c:v>MARIA GUADALUPE HERRERA CALDERON</c:v>
                </c:pt>
                <c:pt idx="1">
                  <c:v>MARCO POLO AGUIRRE CHAVEZ</c:v>
                </c:pt>
                <c:pt idx="2">
                  <c:v>RUBI RANGEL REYES</c:v>
                </c:pt>
                <c:pt idx="3">
                  <c:v>MARIA ELVIA BARCENAS TORRES</c:v>
                </c:pt>
                <c:pt idx="4">
                  <c:v>FERNANDO ZARATE HERNANDEZ</c:v>
                </c:pt>
                <c:pt idx="5">
                  <c:v>MIRYAM MARTINEZ RAMIREZ</c:v>
                </c:pt>
                <c:pt idx="6">
                  <c:v>NINGUNO</c:v>
                </c:pt>
                <c:pt idx="7">
                  <c:v>NO SE TODAVIA</c:v>
                </c:pt>
              </c:strCache>
            </c:strRef>
          </c:cat>
          <c:val>
            <c:numRef>
              <c:f>'FEDERAL 8'!$B$2:$B$9</c:f>
              <c:numCache>
                <c:formatCode>0%</c:formatCode>
                <c:ptCount val="8"/>
                <c:pt idx="0">
                  <c:v>0.16517857142857142</c:v>
                </c:pt>
                <c:pt idx="1">
                  <c:v>0.234375</c:v>
                </c:pt>
                <c:pt idx="2">
                  <c:v>0.11160714285714286</c:v>
                </c:pt>
                <c:pt idx="3">
                  <c:v>1.3392857142857142E-2</c:v>
                </c:pt>
                <c:pt idx="4">
                  <c:v>2.4553571428571428E-2</c:v>
                </c:pt>
                <c:pt idx="5">
                  <c:v>1.5625E-2</c:v>
                </c:pt>
                <c:pt idx="6">
                  <c:v>0.49330357142857145</c:v>
                </c:pt>
                <c:pt idx="7">
                  <c:v>3.125E-2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86902104"/>
        <c:axId val="186904848"/>
        <c:axId val="0"/>
      </c:bar3DChart>
      <c:catAx>
        <c:axId val="18690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904848"/>
        <c:crosses val="autoZero"/>
        <c:auto val="1"/>
        <c:lblAlgn val="ctr"/>
        <c:lblOffset val="100"/>
        <c:noMultiLvlLbl val="0"/>
      </c:catAx>
      <c:valAx>
        <c:axId val="18690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902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Si hoy hubiera elecciones para  elegir al diputado Federal del Distrito 10 ¿Por cuál de las siguientes personas votaría usted?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BB511">
                <a:alpha val="85000"/>
              </a:srgbClr>
            </a:solidFill>
            <a:ln w="9525" cap="flat" cmpd="sng" algn="ctr">
              <a:solidFill>
                <a:schemeClr val="bg1"/>
              </a:solidFill>
              <a:round/>
            </a:ln>
            <a:effectLst/>
            <a:sp3d contourW="9525">
              <a:contourClr>
                <a:schemeClr val="bg1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0033A5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00A7B5">
                  <a:alpha val="84706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FC4C02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5"/>
            <c:invertIfNegative val="0"/>
            <c:bubble3D val="0"/>
            <c:spPr>
              <a:solidFill>
                <a:srgbClr val="C00000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6"/>
            <c:invertIfNegative val="0"/>
            <c:bubble3D val="0"/>
            <c:spPr>
              <a:solidFill>
                <a:schemeClr val="tx1">
                  <a:alpha val="85000"/>
                </a:scheme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  <a:alpha val="85000"/>
                </a:scheme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8"/>
            <c:invertIfNegative val="0"/>
            <c:bubble3D val="0"/>
            <c:spPr>
              <a:solidFill>
                <a:sysClr val="window" lastClr="FFFFFF">
                  <a:lumMod val="75000"/>
                  <a:alpha val="85000"/>
                </a:sys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Lbls>
            <c:dLbl>
              <c:idx val="3"/>
              <c:layout>
                <c:manualLayout>
                  <c:x val="-9.2393112561059377E-17"/>
                  <c:y val="-1.4526143790849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2393112561059377E-17"/>
                  <c:y val="-1.2450980392156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2393112561059377E-17"/>
                  <c:y val="-1.4526143790849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'federal 10'!$A$2:$A$9</c:f>
              <c:strCache>
                <c:ptCount val="8"/>
                <c:pt idx="0">
                  <c:v>PRISCILA LOPEZ MEJIA</c:v>
                </c:pt>
                <c:pt idx="1">
                  <c:v>DANIELA DE LOS SANTOS TORRES</c:v>
                </c:pt>
                <c:pt idx="2">
                  <c:v>JAVIER EDUARDO DAVALOS PALAFOX</c:v>
                </c:pt>
                <c:pt idx="3">
                  <c:v>FERNANDO BARRON MURILLO</c:v>
                </c:pt>
                <c:pt idx="4">
                  <c:v>FERNANDO ZARATE HERNANDEZ</c:v>
                </c:pt>
                <c:pt idx="5">
                  <c:v>ALFONSO SERGIO SANHCEZ PIETRASANTA</c:v>
                </c:pt>
                <c:pt idx="6">
                  <c:v>NINGUNO</c:v>
                </c:pt>
                <c:pt idx="7">
                  <c:v>NO SE TODAVIA</c:v>
                </c:pt>
              </c:strCache>
            </c:strRef>
          </c:cat>
          <c:val>
            <c:numRef>
              <c:f>'federal 10'!$B$2:$B$9</c:f>
              <c:numCache>
                <c:formatCode>0%</c:formatCode>
                <c:ptCount val="8"/>
                <c:pt idx="0">
                  <c:v>0.17412935323383086</c:v>
                </c:pt>
                <c:pt idx="1">
                  <c:v>0.21890547263681592</c:v>
                </c:pt>
                <c:pt idx="2">
                  <c:v>0.16169154228855723</c:v>
                </c:pt>
                <c:pt idx="3">
                  <c:v>2.2388059701492536E-2</c:v>
                </c:pt>
                <c:pt idx="4">
                  <c:v>3.9800995024875621E-2</c:v>
                </c:pt>
                <c:pt idx="5">
                  <c:v>2.2388059701492536E-2</c:v>
                </c:pt>
                <c:pt idx="6">
                  <c:v>0.31343283582089554</c:v>
                </c:pt>
                <c:pt idx="7">
                  <c:v>4.7263681592039801E-2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86902496"/>
        <c:axId val="186907592"/>
        <c:axId val="0"/>
      </c:bar3DChart>
      <c:catAx>
        <c:axId val="18690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907592"/>
        <c:crosses val="autoZero"/>
        <c:auto val="1"/>
        <c:lblAlgn val="ctr"/>
        <c:lblOffset val="100"/>
        <c:noMultiLvlLbl val="0"/>
      </c:catAx>
      <c:valAx>
        <c:axId val="186907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90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>
                <a:effectLst/>
              </a:rPr>
              <a:t>Si el día de hoy fueran las elecciones para gobernador ¿Por cuál de las siguientes personas votaría usted?</a:t>
            </a:r>
            <a:endParaRPr lang="es-MX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BB511">
                <a:alpha val="85000"/>
              </a:srgbClr>
            </a:solidFill>
            <a:ln w="9525" cap="flat" cmpd="sng" algn="ctr">
              <a:solidFill>
                <a:schemeClr val="bg1"/>
              </a:solidFill>
              <a:round/>
            </a:ln>
            <a:effectLst/>
            <a:sp3d contourW="9525">
              <a:contourClr>
                <a:schemeClr val="bg1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33A5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C00000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7030A0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5"/>
            <c:invertIfNegative val="0"/>
            <c:bubble3D val="0"/>
            <c:spPr>
              <a:solidFill>
                <a:srgbClr val="FC4C02">
                  <a:alpha val="84706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6"/>
            <c:invertIfNegative val="0"/>
            <c:bubble3D val="0"/>
            <c:spPr>
              <a:solidFill>
                <a:schemeClr val="tx1">
                  <a:alpha val="85000"/>
                </a:scheme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  <a:alpha val="85000"/>
                </a:scheme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Lbls>
            <c:dLbl>
              <c:idx val="3"/>
              <c:layout>
                <c:manualLayout>
                  <c:x val="-9.2393112561059377E-17"/>
                  <c:y val="-1.4526143790849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2393112561059377E-17"/>
                  <c:y val="-1.2450980392156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GOBERNADOR!$A$2:$A$9</c:f>
              <c:strCache>
                <c:ptCount val="8"/>
                <c:pt idx="0">
                  <c:v>SILVANO AUREOLES CONEJO</c:v>
                </c:pt>
                <c:pt idx="1">
                  <c:v>LUISA MARIA CALDERON HINOJOSA</c:v>
                </c:pt>
                <c:pt idx="2">
                  <c:v>ASCENSIÓN ORIHUELA BÁRCENAS.</c:v>
                </c:pt>
                <c:pt idx="3">
                  <c:v>MARÍA DE LA LUZ NÚÑEZ RAMOS</c:v>
                </c:pt>
                <c:pt idx="4">
                  <c:v>GERARDO DUEÑAS BEDOLLA</c:v>
                </c:pt>
                <c:pt idx="5">
                  <c:v>LUIS MANUEL ANTUNEZ OVIEDO</c:v>
                </c:pt>
                <c:pt idx="6">
                  <c:v>NINGUNO</c:v>
                </c:pt>
                <c:pt idx="7">
                  <c:v>NO SE TODAVIA</c:v>
                </c:pt>
              </c:strCache>
            </c:strRef>
          </c:cat>
          <c:val>
            <c:numRef>
              <c:f>GOBERNADOR!$B$2:$B$9</c:f>
              <c:numCache>
                <c:formatCode>0%</c:formatCode>
                <c:ptCount val="8"/>
                <c:pt idx="0">
                  <c:v>0.23820224719101124</c:v>
                </c:pt>
                <c:pt idx="1">
                  <c:v>0.16179775280898875</c:v>
                </c:pt>
                <c:pt idx="2">
                  <c:v>0.19213483146067414</c:v>
                </c:pt>
                <c:pt idx="3">
                  <c:v>1.7977528089887642E-2</c:v>
                </c:pt>
                <c:pt idx="4">
                  <c:v>5.6179775280898875E-3</c:v>
                </c:pt>
                <c:pt idx="5">
                  <c:v>3.1460674157303373E-2</c:v>
                </c:pt>
                <c:pt idx="6">
                  <c:v>0.18202247191011237</c:v>
                </c:pt>
                <c:pt idx="7">
                  <c:v>0.17078651685393259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86905240"/>
        <c:axId val="186903280"/>
        <c:axId val="0"/>
      </c:bar3DChart>
      <c:catAx>
        <c:axId val="18690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903280"/>
        <c:crosses val="autoZero"/>
        <c:auto val="1"/>
        <c:lblAlgn val="ctr"/>
        <c:lblOffset val="100"/>
        <c:noMultiLvlLbl val="0"/>
      </c:catAx>
      <c:valAx>
        <c:axId val="18690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905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>
                <a:effectLst/>
              </a:rPr>
              <a:t>Si el día de hoy fueran las elecciones para Presidente Municipal de Morelia ¿Por cuál de las siguientes personas votaría usted?</a:t>
            </a:r>
            <a:endParaRPr lang="es-MX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BB511">
                <a:alpha val="85000"/>
              </a:srgbClr>
            </a:solidFill>
            <a:ln w="9525" cap="flat" cmpd="sng" algn="ctr">
              <a:solidFill>
                <a:schemeClr val="bg1"/>
              </a:solidFill>
              <a:round/>
            </a:ln>
            <a:effectLst/>
            <a:sp3d contourW="9525">
              <a:contourClr>
                <a:schemeClr val="bg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0033A5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FBB511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7030A0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BE3A34">
                  <a:alpha val="84706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5"/>
            <c:invertIfNegative val="0"/>
            <c:bubble3D val="0"/>
            <c:spPr>
              <a:solidFill>
                <a:srgbClr val="C00000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6"/>
            <c:invertIfNegative val="0"/>
            <c:bubble3D val="0"/>
            <c:spPr>
              <a:solidFill>
                <a:schemeClr val="tx1">
                  <a:alpha val="85000"/>
                </a:scheme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  <a:alpha val="85000"/>
                </a:scheme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Lbls>
            <c:dLbl>
              <c:idx val="3"/>
              <c:layout>
                <c:manualLayout>
                  <c:x val="-9.2393112561059377E-17"/>
                  <c:y val="-1.4526143790849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2393112561059377E-17"/>
                  <c:y val="-1.2450980392156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municipal!$A$2:$A$9</c:f>
              <c:strCache>
                <c:ptCount val="8"/>
                <c:pt idx="0">
                  <c:v>JAIME DARÍO OSEGUERA MÉNDEZ</c:v>
                </c:pt>
                <c:pt idx="1">
                  <c:v>IGNACIO ALVARADO LARIS.</c:v>
                </c:pt>
                <c:pt idx="2">
                  <c:v>RAÚL MORÓN OROZCO</c:v>
                </c:pt>
                <c:pt idx="3">
                  <c:v>ALFONSO MARTÍNEZ ALCÁZAR</c:v>
                </c:pt>
                <c:pt idx="4">
                  <c:v>CARLOS RIO VALENCIA</c:v>
                </c:pt>
                <c:pt idx="5">
                  <c:v>ALFREDO RAMÍREZ BEDOLLA</c:v>
                </c:pt>
                <c:pt idx="6">
                  <c:v>NINGUNO</c:v>
                </c:pt>
                <c:pt idx="7">
                  <c:v>NO SE TODAVIA</c:v>
                </c:pt>
              </c:strCache>
            </c:strRef>
          </c:cat>
          <c:val>
            <c:numRef>
              <c:f>municipal!$B$2:$B$9</c:f>
              <c:numCache>
                <c:formatCode>0%</c:formatCode>
                <c:ptCount val="8"/>
                <c:pt idx="0">
                  <c:v>0.14719101123595504</c:v>
                </c:pt>
                <c:pt idx="1">
                  <c:v>0.10112359550561797</c:v>
                </c:pt>
                <c:pt idx="2">
                  <c:v>0.14382022471910114</c:v>
                </c:pt>
                <c:pt idx="3">
                  <c:v>0.16741573033707866</c:v>
                </c:pt>
                <c:pt idx="4">
                  <c:v>1.2359550561797753E-2</c:v>
                </c:pt>
                <c:pt idx="5">
                  <c:v>1.3483146067415731E-2</c:v>
                </c:pt>
                <c:pt idx="6">
                  <c:v>0.20112359550561798</c:v>
                </c:pt>
                <c:pt idx="7">
                  <c:v>0.21348314606741572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86903672"/>
        <c:axId val="186900144"/>
        <c:axId val="0"/>
      </c:bar3DChart>
      <c:catAx>
        <c:axId val="186903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900144"/>
        <c:crosses val="autoZero"/>
        <c:auto val="1"/>
        <c:lblAlgn val="ctr"/>
        <c:lblOffset val="100"/>
        <c:noMultiLvlLbl val="0"/>
      </c:catAx>
      <c:valAx>
        <c:axId val="18690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903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Si hoy hubiera elecciones para  elegir al diputado local de su distrito 10¿Por cuál de las siguientes personas votaría usted?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BB511">
                <a:alpha val="85000"/>
              </a:srgbClr>
            </a:solidFill>
            <a:ln w="9525" cap="flat" cmpd="sng" algn="ctr">
              <a:solidFill>
                <a:schemeClr val="bg1"/>
              </a:solidFill>
              <a:round/>
            </a:ln>
            <a:effectLst/>
            <a:sp3d contourW="9525">
              <a:contourClr>
                <a:schemeClr val="bg1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0033A5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00A7B5">
                  <a:alpha val="84706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FC4C02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5"/>
            <c:invertIfNegative val="0"/>
            <c:bubble3D val="0"/>
            <c:spPr>
              <a:solidFill>
                <a:srgbClr val="C00000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6"/>
            <c:invertIfNegative val="0"/>
            <c:bubble3D val="0"/>
            <c:spPr>
              <a:solidFill>
                <a:schemeClr val="tx1">
                  <a:alpha val="85000"/>
                </a:scheme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Lbls>
            <c:dLbl>
              <c:idx val="3"/>
              <c:layout>
                <c:manualLayout>
                  <c:x val="-9.2393112561059377E-17"/>
                  <c:y val="-1.4526143790849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2393112561059377E-17"/>
                  <c:y val="-1.2450980392156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'diputado local 10'!$A$2:$A$9</c:f>
              <c:strCache>
                <c:ptCount val="8"/>
                <c:pt idx="0">
                  <c:v>JAVIER TORRES MALDONADO</c:v>
                </c:pt>
                <c:pt idx="1">
                  <c:v>YARABI AVILA GONZALEZ</c:v>
                </c:pt>
                <c:pt idx="2">
                  <c:v>PAULINA TORRES TINOCO</c:v>
                </c:pt>
                <c:pt idx="3">
                  <c:v>MARIA LORENA SERRANO SANCHEZ</c:v>
                </c:pt>
                <c:pt idx="4">
                  <c:v>VANIA CELIA MONTES CAMARENA</c:v>
                </c:pt>
                <c:pt idx="5">
                  <c:v>ARLEN NATALIA NAVA RESENDIZ</c:v>
                </c:pt>
                <c:pt idx="6">
                  <c:v>NINGUNO</c:v>
                </c:pt>
                <c:pt idx="7">
                  <c:v>NO SE TODAVIA</c:v>
                </c:pt>
              </c:strCache>
            </c:strRef>
          </c:cat>
          <c:val>
            <c:numRef>
              <c:f>'diputado local 10'!$B$2:$B$9</c:f>
              <c:numCache>
                <c:formatCode>0%</c:formatCode>
                <c:ptCount val="8"/>
                <c:pt idx="0">
                  <c:v>0.1971326164874552</c:v>
                </c:pt>
                <c:pt idx="1">
                  <c:v>0.21505376344086022</c:v>
                </c:pt>
                <c:pt idx="2">
                  <c:v>9.6774193548387094E-2</c:v>
                </c:pt>
                <c:pt idx="3">
                  <c:v>2.5089605734767026E-2</c:v>
                </c:pt>
                <c:pt idx="4">
                  <c:v>4.3010752688172046E-2</c:v>
                </c:pt>
                <c:pt idx="5">
                  <c:v>1.7921146953405017E-2</c:v>
                </c:pt>
                <c:pt idx="6">
                  <c:v>0.19354838709677419</c:v>
                </c:pt>
                <c:pt idx="7">
                  <c:v>0.2078853046594982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86905632"/>
        <c:axId val="186906024"/>
        <c:axId val="0"/>
      </c:bar3DChart>
      <c:catAx>
        <c:axId val="18690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906024"/>
        <c:crosses val="autoZero"/>
        <c:auto val="1"/>
        <c:lblAlgn val="ctr"/>
        <c:lblOffset val="100"/>
        <c:noMultiLvlLbl val="0"/>
      </c:catAx>
      <c:valAx>
        <c:axId val="186906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90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Si hoy hubiera elecciones para  elegir al diputado local de su distrito 11 ¿Por cuál de las siguientes personas votaría usted?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BB511">
                <a:alpha val="85000"/>
              </a:srgbClr>
            </a:solidFill>
            <a:ln w="9525" cap="flat" cmpd="sng" algn="ctr">
              <a:solidFill>
                <a:schemeClr val="bg1"/>
              </a:solidFill>
              <a:round/>
            </a:ln>
            <a:effectLst/>
            <a:sp3d contourW="9525">
              <a:contourClr>
                <a:schemeClr val="bg1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0033A5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00A7B5">
                  <a:alpha val="84706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FC4C02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5"/>
            <c:invertIfNegative val="0"/>
            <c:bubble3D val="0"/>
            <c:spPr>
              <a:solidFill>
                <a:srgbClr val="C00000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6"/>
            <c:invertIfNegative val="0"/>
            <c:bubble3D val="0"/>
            <c:spPr>
              <a:solidFill>
                <a:schemeClr val="tx1">
                  <a:alpha val="85000"/>
                </a:scheme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  <a:alpha val="85000"/>
                </a:scheme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8"/>
            <c:invertIfNegative val="0"/>
            <c:bubble3D val="0"/>
            <c:spPr>
              <a:solidFill>
                <a:sysClr val="window" lastClr="FFFFFF">
                  <a:lumMod val="75000"/>
                  <a:alpha val="85000"/>
                </a:sys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Lbls>
            <c:dLbl>
              <c:idx val="3"/>
              <c:layout>
                <c:manualLayout>
                  <c:x val="-9.2393112561059377E-17"/>
                  <c:y val="-1.4526143790849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2393112561059377E-17"/>
                  <c:y val="-1.2450980392156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2393112561059377E-17"/>
                  <c:y val="-1.4526143790849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'LOCAL 11'!$A$2:$A$10</c:f>
              <c:strCache>
                <c:ptCount val="9"/>
                <c:pt idx="0">
                  <c:v>JOSE LUIS MONTAÑEZ ESPINOZA</c:v>
                </c:pt>
                <c:pt idx="1">
                  <c:v>ERNESTO NUÑEZ AGUILAR</c:v>
                </c:pt>
                <c:pt idx="2">
                  <c:v>FERNANDO CONTRERAS MENDEZ</c:v>
                </c:pt>
                <c:pt idx="3">
                  <c:v>MIGUEL ANGEL GIL RUIZ</c:v>
                </c:pt>
                <c:pt idx="4">
                  <c:v>JUAN CARLOS CASTRO MENDOZA</c:v>
                </c:pt>
                <c:pt idx="5">
                  <c:v>ROSAURA CHAVEZ MERINO</c:v>
                </c:pt>
                <c:pt idx="6">
                  <c:v>NINGUNO</c:v>
                </c:pt>
                <c:pt idx="7">
                  <c:v>OTRO</c:v>
                </c:pt>
                <c:pt idx="8">
                  <c:v>NO SE TODAVIA</c:v>
                </c:pt>
              </c:strCache>
            </c:strRef>
          </c:cat>
          <c:val>
            <c:numRef>
              <c:f>'LOCAL 11'!$B$2:$B$10</c:f>
              <c:numCache>
                <c:formatCode>0%</c:formatCode>
                <c:ptCount val="9"/>
                <c:pt idx="0">
                  <c:v>0.12371134020618557</c:v>
                </c:pt>
                <c:pt idx="1">
                  <c:v>0.22680412371134021</c:v>
                </c:pt>
                <c:pt idx="2">
                  <c:v>8.7628865979381437E-2</c:v>
                </c:pt>
                <c:pt idx="3">
                  <c:v>5.1546391752577319E-3</c:v>
                </c:pt>
                <c:pt idx="4">
                  <c:v>2.5773195876288658E-2</c:v>
                </c:pt>
                <c:pt idx="5">
                  <c:v>5.1546391752577319E-3</c:v>
                </c:pt>
                <c:pt idx="6">
                  <c:v>0.21134020618556701</c:v>
                </c:pt>
                <c:pt idx="7">
                  <c:v>5.1546391752577319E-3</c:v>
                </c:pt>
                <c:pt idx="8">
                  <c:v>0.30927835051546393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28980216"/>
        <c:axId val="128977864"/>
        <c:axId val="0"/>
      </c:bar3DChart>
      <c:catAx>
        <c:axId val="12898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8977864"/>
        <c:crosses val="autoZero"/>
        <c:auto val="1"/>
        <c:lblAlgn val="ctr"/>
        <c:lblOffset val="100"/>
        <c:noMultiLvlLbl val="0"/>
      </c:catAx>
      <c:valAx>
        <c:axId val="128977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8980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Si hoy hubiera elecciones para  elegir al diputado local de su distrito 16 ¿Por cuál de las siguientes personas votaría usted?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BB511">
                <a:alpha val="85000"/>
              </a:srgbClr>
            </a:solidFill>
            <a:ln w="9525" cap="flat" cmpd="sng" algn="ctr">
              <a:solidFill>
                <a:schemeClr val="bg1"/>
              </a:solidFill>
              <a:round/>
            </a:ln>
            <a:effectLst/>
            <a:sp3d contourW="9525">
              <a:contourClr>
                <a:schemeClr val="bg1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0033A5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00A7B5">
                  <a:alpha val="84706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FC4C02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5"/>
            <c:invertIfNegative val="0"/>
            <c:bubble3D val="0"/>
            <c:spPr>
              <a:solidFill>
                <a:srgbClr val="C00000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6"/>
            <c:invertIfNegative val="0"/>
            <c:bubble3D val="0"/>
            <c:spPr>
              <a:solidFill>
                <a:schemeClr val="tx1">
                  <a:alpha val="85000"/>
                </a:scheme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  <a:alpha val="85000"/>
                </a:scheme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8"/>
            <c:invertIfNegative val="0"/>
            <c:bubble3D val="0"/>
            <c:spPr>
              <a:solidFill>
                <a:sysClr val="window" lastClr="FFFFFF">
                  <a:lumMod val="75000"/>
                  <a:alpha val="85000"/>
                </a:sys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Lbls>
            <c:dLbl>
              <c:idx val="3"/>
              <c:layout>
                <c:manualLayout>
                  <c:x val="-9.2393112561059377E-17"/>
                  <c:y val="-1.4526143790849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2393112561059377E-17"/>
                  <c:y val="-1.2450980392156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2393112561059377E-17"/>
                  <c:y val="-1.4526143790849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'LOCAL 16'!$A$2:$A$9</c:f>
              <c:strCache>
                <c:ptCount val="8"/>
                <c:pt idx="0">
                  <c:v>CRISTINA CORTES CARRILLO</c:v>
                </c:pt>
                <c:pt idx="1">
                  <c:v>ROSALVA VANEGAS GARDUÑO</c:v>
                </c:pt>
                <c:pt idx="2">
                  <c:v>MIGUEL ANGEL VINEGAS SOTO</c:v>
                </c:pt>
                <c:pt idx="3">
                  <c:v>ESVEYDE CARMELA BUSTOS SANTOYO</c:v>
                </c:pt>
                <c:pt idx="4">
                  <c:v>MARCO TULIO CAMPOS VENEGAS</c:v>
                </c:pt>
                <c:pt idx="5">
                  <c:v>ADOLFO CECILIO CAMPOS MARCIAL</c:v>
                </c:pt>
                <c:pt idx="6">
                  <c:v>NINGUNO</c:v>
                </c:pt>
                <c:pt idx="7">
                  <c:v>NO SE TODAVIA</c:v>
                </c:pt>
              </c:strCache>
            </c:strRef>
          </c:cat>
          <c:val>
            <c:numRef>
              <c:f>'LOCAL 16'!$B$2:$B$9</c:f>
              <c:numCache>
                <c:formatCode>0%</c:formatCode>
                <c:ptCount val="8"/>
                <c:pt idx="0">
                  <c:v>0.12041884816753927</c:v>
                </c:pt>
                <c:pt idx="1">
                  <c:v>0.17801047120418848</c:v>
                </c:pt>
                <c:pt idx="2">
                  <c:v>8.3769633507853408E-2</c:v>
                </c:pt>
                <c:pt idx="3">
                  <c:v>1.0471204188481676E-2</c:v>
                </c:pt>
                <c:pt idx="4">
                  <c:v>2.6178010471204188E-2</c:v>
                </c:pt>
                <c:pt idx="5">
                  <c:v>0</c:v>
                </c:pt>
                <c:pt idx="6">
                  <c:v>0.34554973821989526</c:v>
                </c:pt>
                <c:pt idx="7">
                  <c:v>0.2356020942408377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28980608"/>
        <c:axId val="128977080"/>
        <c:axId val="0"/>
      </c:bar3DChart>
      <c:catAx>
        <c:axId val="12898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8977080"/>
        <c:crosses val="autoZero"/>
        <c:auto val="1"/>
        <c:lblAlgn val="ctr"/>
        <c:lblOffset val="100"/>
        <c:noMultiLvlLbl val="0"/>
      </c:catAx>
      <c:valAx>
        <c:axId val="128977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898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 Si hoy hubiera elecciones para  elegir al diputado local de su distrito 17 ¿Por cuál de las siguientes personas votaría usted?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BB511">
                <a:alpha val="85000"/>
              </a:srgbClr>
            </a:solidFill>
            <a:ln w="9525" cap="flat" cmpd="sng" algn="ctr">
              <a:solidFill>
                <a:schemeClr val="bg1"/>
              </a:solidFill>
              <a:round/>
            </a:ln>
            <a:effectLst/>
            <a:sp3d contourW="9525">
              <a:contourClr>
                <a:schemeClr val="bg1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0033A5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00A7B5">
                  <a:alpha val="84706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FC4C02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5"/>
            <c:invertIfNegative val="0"/>
            <c:bubble3D val="0"/>
            <c:spPr>
              <a:solidFill>
                <a:srgbClr val="C00000">
                  <a:alpha val="85000"/>
                </a:srgb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6"/>
            <c:invertIfNegative val="0"/>
            <c:bubble3D val="0"/>
            <c:spPr>
              <a:solidFill>
                <a:schemeClr val="tx1">
                  <a:alpha val="85000"/>
                </a:scheme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  <a:alpha val="85000"/>
                </a:scheme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Pt>
            <c:idx val="8"/>
            <c:invertIfNegative val="0"/>
            <c:bubble3D val="0"/>
            <c:spPr>
              <a:solidFill>
                <a:sysClr val="window" lastClr="FFFFFF">
                  <a:lumMod val="75000"/>
                  <a:alpha val="85000"/>
                </a:sys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Lbls>
            <c:dLbl>
              <c:idx val="3"/>
              <c:layout>
                <c:manualLayout>
                  <c:x val="-9.2393112561059377E-17"/>
                  <c:y val="-1.4526143790849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2393112561059377E-17"/>
                  <c:y val="-1.2450980392156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2393112561059377E-17"/>
                  <c:y val="-1.4526143790849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'LOCAL 17'!$A$2:$A$9</c:f>
              <c:strCache>
                <c:ptCount val="8"/>
                <c:pt idx="0">
                  <c:v>LUCILA MARTINEZ MANRIQUEZ</c:v>
                </c:pt>
                <c:pt idx="1">
                  <c:v>ALDA NELLY SASTRE GASCA</c:v>
                </c:pt>
                <c:pt idx="2">
                  <c:v>ANDREA VILLANUEVA CANO</c:v>
                </c:pt>
                <c:pt idx="3">
                  <c:v>JOSE ROBERTO MALDONADO CORTES</c:v>
                </c:pt>
                <c:pt idx="4">
                  <c:v>FRANCISCO JAVIER PAREDES ANDRADE</c:v>
                </c:pt>
                <c:pt idx="5">
                  <c:v>GUILLERMO RIVAS GUERRERO</c:v>
                </c:pt>
                <c:pt idx="6">
                  <c:v>NINGUNO</c:v>
                </c:pt>
                <c:pt idx="7">
                  <c:v>NO SE TODAVIA</c:v>
                </c:pt>
              </c:strCache>
            </c:strRef>
          </c:cat>
          <c:val>
            <c:numRef>
              <c:f>'LOCAL 17'!$B$2:$B$9</c:f>
              <c:numCache>
                <c:formatCode>0%</c:formatCode>
                <c:ptCount val="8"/>
                <c:pt idx="0">
                  <c:v>0.19555555555555557</c:v>
                </c:pt>
                <c:pt idx="1">
                  <c:v>0.20444444444444446</c:v>
                </c:pt>
                <c:pt idx="2">
                  <c:v>0.2</c:v>
                </c:pt>
                <c:pt idx="3">
                  <c:v>2.6666666666666668E-2</c:v>
                </c:pt>
                <c:pt idx="4">
                  <c:v>0.04</c:v>
                </c:pt>
                <c:pt idx="5">
                  <c:v>4.4444444444444446E-2</c:v>
                </c:pt>
                <c:pt idx="6">
                  <c:v>9.3333333333333338E-2</c:v>
                </c:pt>
                <c:pt idx="7">
                  <c:v>0.19555555555555557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88820736"/>
        <c:axId val="188823480"/>
        <c:axId val="0"/>
      </c:bar3DChart>
      <c:catAx>
        <c:axId val="18882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8823480"/>
        <c:crosses val="autoZero"/>
        <c:auto val="1"/>
        <c:lblAlgn val="ctr"/>
        <c:lblOffset val="100"/>
        <c:noMultiLvlLbl val="0"/>
      </c:catAx>
      <c:valAx>
        <c:axId val="188823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882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E4DCD-843C-4ECE-8AB0-52A202E19E66}" type="datetimeFigureOut">
              <a:rPr lang="id-ID" smtClean="0"/>
              <a:t>02/06/2015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65B35-24B8-48EF-A928-296FD144C2E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810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920" y="2403835"/>
            <a:ext cx="6862713" cy="110612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920" y="3602038"/>
            <a:ext cx="6862713" cy="53632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2723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483301" y="779283"/>
            <a:ext cx="464225" cy="464225"/>
          </a:xfrm>
          <a:prstGeom prst="ellipse">
            <a:avLst/>
          </a:prstGeom>
          <a:solidFill>
            <a:srgbClr val="EA5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5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10937723" y="6261100"/>
            <a:ext cx="438495" cy="450090"/>
          </a:xfrm>
          <a:prstGeom prst="ellipse">
            <a:avLst/>
          </a:prstGeom>
          <a:solidFill>
            <a:srgbClr val="EA5E1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Oval 6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11511139" y="6261100"/>
            <a:ext cx="436387" cy="450090"/>
          </a:xfrm>
          <a:prstGeom prst="ellipse">
            <a:avLst/>
          </a:prstGeom>
          <a:solidFill>
            <a:srgbClr val="EA5E1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7"/>
          <p:cNvSpPr>
            <a:spLocks/>
          </p:cNvSpPr>
          <p:nvPr userDrawn="1"/>
        </p:nvSpPr>
        <p:spPr bwMode="auto">
          <a:xfrm>
            <a:off x="-26760" y="6268479"/>
            <a:ext cx="10783182" cy="445874"/>
          </a:xfrm>
          <a:custGeom>
            <a:avLst/>
            <a:gdLst>
              <a:gd name="T0" fmla="*/ 4241 w 4328"/>
              <a:gd name="T1" fmla="*/ 0 h 176"/>
              <a:gd name="T2" fmla="*/ 0 w 4328"/>
              <a:gd name="T3" fmla="*/ 0 h 176"/>
              <a:gd name="T4" fmla="*/ 0 w 4328"/>
              <a:gd name="T5" fmla="*/ 176 h 176"/>
              <a:gd name="T6" fmla="*/ 4241 w 4328"/>
              <a:gd name="T7" fmla="*/ 176 h 176"/>
              <a:gd name="T8" fmla="*/ 4328 w 4328"/>
              <a:gd name="T9" fmla="*/ 88 h 176"/>
              <a:gd name="T10" fmla="*/ 4241 w 4328"/>
              <a:gd name="T11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28" h="176">
                <a:moveTo>
                  <a:pt x="4241" y="0"/>
                </a:moveTo>
                <a:cubicBezTo>
                  <a:pt x="1969" y="0"/>
                  <a:pt x="361" y="0"/>
                  <a:pt x="0" y="0"/>
                </a:cubicBezTo>
                <a:cubicBezTo>
                  <a:pt x="0" y="176"/>
                  <a:pt x="0" y="176"/>
                  <a:pt x="0" y="176"/>
                </a:cubicBezTo>
                <a:cubicBezTo>
                  <a:pt x="3058" y="176"/>
                  <a:pt x="4241" y="176"/>
                  <a:pt x="4241" y="176"/>
                </a:cubicBezTo>
                <a:cubicBezTo>
                  <a:pt x="4289" y="176"/>
                  <a:pt x="4328" y="136"/>
                  <a:pt x="4328" y="88"/>
                </a:cubicBezTo>
                <a:cubicBezTo>
                  <a:pt x="4328" y="39"/>
                  <a:pt x="4289" y="0"/>
                  <a:pt x="4241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838200" y="62928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2ED132-471F-4613-A4F5-ED1F7B45D814}" type="datetime1">
              <a:rPr lang="id-ID" smtClean="0"/>
              <a:pPr/>
              <a:t>02/06/2015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581400" y="6292850"/>
            <a:ext cx="5029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www.enfocateconsultores.org  </a:t>
            </a:r>
            <a:endParaRPr lang="id-ID" dirty="0" smtClean="0"/>
          </a:p>
          <a:p>
            <a:r>
              <a:rPr lang="fr-FR" dirty="0" smtClean="0"/>
              <a:t>Phone: +52 (443) 393 79 64 | e-mail: enfocateconsultores@gmail.com  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1399137" y="828834"/>
            <a:ext cx="637288" cy="365125"/>
          </a:xfrm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D44BA302-B361-479B-9BA1-83A48C939188}" type="slidenum">
              <a:rPr lang="id-ID" smtClean="0"/>
              <a:pPr/>
              <a:t>‹Nº›</a:t>
            </a:fld>
            <a:endParaRPr lang="id-ID" dirty="0"/>
          </a:p>
        </p:txBody>
      </p:sp>
      <p:sp>
        <p:nvSpPr>
          <p:cNvPr id="26" name="Freeform 13"/>
          <p:cNvSpPr>
            <a:spLocks/>
          </p:cNvSpPr>
          <p:nvPr userDrawn="1"/>
        </p:nvSpPr>
        <p:spPr bwMode="auto">
          <a:xfrm>
            <a:off x="1" y="779283"/>
            <a:ext cx="610961" cy="464225"/>
          </a:xfrm>
          <a:custGeom>
            <a:avLst/>
            <a:gdLst>
              <a:gd name="T0" fmla="*/ 499 w 784"/>
              <a:gd name="T1" fmla="*/ 0 h 524"/>
              <a:gd name="T2" fmla="*/ 0 w 784"/>
              <a:gd name="T3" fmla="*/ 0 h 524"/>
              <a:gd name="T4" fmla="*/ 0 w 784"/>
              <a:gd name="T5" fmla="*/ 524 h 524"/>
              <a:gd name="T6" fmla="*/ 499 w 784"/>
              <a:gd name="T7" fmla="*/ 524 h 524"/>
              <a:gd name="T8" fmla="*/ 784 w 784"/>
              <a:gd name="T9" fmla="*/ 262 h 524"/>
              <a:gd name="T10" fmla="*/ 499 w 784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4" h="524">
                <a:moveTo>
                  <a:pt x="49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4"/>
                  <a:pt x="0" y="524"/>
                  <a:pt x="0" y="524"/>
                </a:cubicBezTo>
                <a:cubicBezTo>
                  <a:pt x="499" y="524"/>
                  <a:pt x="499" y="524"/>
                  <a:pt x="499" y="524"/>
                </a:cubicBezTo>
                <a:cubicBezTo>
                  <a:pt x="656" y="524"/>
                  <a:pt x="784" y="407"/>
                  <a:pt x="784" y="262"/>
                </a:cubicBezTo>
                <a:cubicBezTo>
                  <a:pt x="784" y="117"/>
                  <a:pt x="656" y="0"/>
                  <a:pt x="499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Chevron 15">
            <a:hlinkClick r:id="" action="ppaction://hlinkshowjump?jump=nextslide"/>
          </p:cNvPr>
          <p:cNvSpPr/>
          <p:nvPr userDrawn="1"/>
        </p:nvSpPr>
        <p:spPr>
          <a:xfrm>
            <a:off x="11640432" y="6397245"/>
            <a:ext cx="177800" cy="1778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1" name="Chevron 20">
            <a:hlinkClick r:id="" action="ppaction://hlinkshowjump?jump=previousslide"/>
          </p:cNvPr>
          <p:cNvSpPr/>
          <p:nvPr userDrawn="1"/>
        </p:nvSpPr>
        <p:spPr>
          <a:xfrm flipH="1">
            <a:off x="11068070" y="6397245"/>
            <a:ext cx="177800" cy="1778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5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6"/>
          <p:cNvSpPr>
            <a:spLocks noChangeArrowheads="1"/>
          </p:cNvSpPr>
          <p:nvPr userDrawn="1"/>
        </p:nvSpPr>
        <p:spPr bwMode="auto">
          <a:xfrm>
            <a:off x="11511139" y="6261100"/>
            <a:ext cx="436387" cy="450090"/>
          </a:xfrm>
          <a:prstGeom prst="ellipse">
            <a:avLst/>
          </a:prstGeom>
          <a:solidFill>
            <a:srgbClr val="EA5E1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D132-471F-4613-A4F5-ED1F7B45D814}" type="datetime1">
              <a:rPr lang="id-ID" smtClean="0"/>
              <a:t>02/06/2015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fr-FR" dirty="0" smtClean="0"/>
              <a:t>www.enfocateconsultores.org  </a:t>
            </a:r>
            <a:endParaRPr lang="id-ID" dirty="0" smtClean="0"/>
          </a:p>
          <a:p>
            <a:r>
              <a:rPr lang="fr-FR" dirty="0" smtClean="0"/>
              <a:t>Phone: +52 (443) 393 79 64 | e-mail: enfocateconsultores@gmail.com  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4262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1410688" y="6303582"/>
            <a:ext cx="637288" cy="3651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44BA302-B361-479B-9BA1-83A48C939188}" type="slidenum">
              <a:rPr lang="id-ID" smtClean="0"/>
              <a:pPr/>
              <a:t>‹Nº›</a:t>
            </a:fld>
            <a:endParaRPr lang="id-ID" dirty="0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 rot="10800000">
            <a:off x="10728950" y="485581"/>
            <a:ext cx="1463050" cy="636887"/>
          </a:xfrm>
          <a:custGeom>
            <a:avLst/>
            <a:gdLst>
              <a:gd name="T0" fmla="*/ 923 w 1208"/>
              <a:gd name="T1" fmla="*/ 0 h 524"/>
              <a:gd name="T2" fmla="*/ 0 w 1208"/>
              <a:gd name="T3" fmla="*/ 0 h 524"/>
              <a:gd name="T4" fmla="*/ 0 w 1208"/>
              <a:gd name="T5" fmla="*/ 524 h 524"/>
              <a:gd name="T6" fmla="*/ 923 w 1208"/>
              <a:gd name="T7" fmla="*/ 524 h 524"/>
              <a:gd name="T8" fmla="*/ 1208 w 1208"/>
              <a:gd name="T9" fmla="*/ 262 h 524"/>
              <a:gd name="T10" fmla="*/ 923 w 1208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8" h="524">
                <a:moveTo>
                  <a:pt x="92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4"/>
                  <a:pt x="0" y="524"/>
                  <a:pt x="0" y="524"/>
                </a:cubicBezTo>
                <a:cubicBezTo>
                  <a:pt x="923" y="524"/>
                  <a:pt x="923" y="524"/>
                  <a:pt x="923" y="524"/>
                </a:cubicBezTo>
                <a:cubicBezTo>
                  <a:pt x="1080" y="524"/>
                  <a:pt x="1208" y="407"/>
                  <a:pt x="1208" y="262"/>
                </a:cubicBezTo>
                <a:cubicBezTo>
                  <a:pt x="1208" y="117"/>
                  <a:pt x="1080" y="0"/>
                  <a:pt x="923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0" y="485580"/>
            <a:ext cx="1463050" cy="636887"/>
          </a:xfrm>
          <a:custGeom>
            <a:avLst/>
            <a:gdLst>
              <a:gd name="T0" fmla="*/ 923 w 1208"/>
              <a:gd name="T1" fmla="*/ 0 h 524"/>
              <a:gd name="T2" fmla="*/ 0 w 1208"/>
              <a:gd name="T3" fmla="*/ 0 h 524"/>
              <a:gd name="T4" fmla="*/ 0 w 1208"/>
              <a:gd name="T5" fmla="*/ 524 h 524"/>
              <a:gd name="T6" fmla="*/ 923 w 1208"/>
              <a:gd name="T7" fmla="*/ 524 h 524"/>
              <a:gd name="T8" fmla="*/ 1208 w 1208"/>
              <a:gd name="T9" fmla="*/ 262 h 524"/>
              <a:gd name="T10" fmla="*/ 923 w 1208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8" h="524">
                <a:moveTo>
                  <a:pt x="92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4"/>
                  <a:pt x="0" y="524"/>
                  <a:pt x="0" y="524"/>
                </a:cubicBezTo>
                <a:cubicBezTo>
                  <a:pt x="923" y="524"/>
                  <a:pt x="923" y="524"/>
                  <a:pt x="923" y="524"/>
                </a:cubicBezTo>
                <a:cubicBezTo>
                  <a:pt x="1080" y="524"/>
                  <a:pt x="1208" y="407"/>
                  <a:pt x="1208" y="262"/>
                </a:cubicBezTo>
                <a:cubicBezTo>
                  <a:pt x="1208" y="117"/>
                  <a:pt x="1080" y="0"/>
                  <a:pt x="923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1" y="6085699"/>
            <a:ext cx="1394646" cy="58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16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>
            <a:spLocks/>
          </p:cNvSpPr>
          <p:nvPr userDrawn="1"/>
        </p:nvSpPr>
        <p:spPr bwMode="auto">
          <a:xfrm rot="16200000">
            <a:off x="11136957" y="6142576"/>
            <a:ext cx="838200" cy="636887"/>
          </a:xfrm>
          <a:custGeom>
            <a:avLst/>
            <a:gdLst>
              <a:gd name="T0" fmla="*/ 499 w 784"/>
              <a:gd name="T1" fmla="*/ 0 h 524"/>
              <a:gd name="T2" fmla="*/ 0 w 784"/>
              <a:gd name="T3" fmla="*/ 0 h 524"/>
              <a:gd name="T4" fmla="*/ 0 w 784"/>
              <a:gd name="T5" fmla="*/ 524 h 524"/>
              <a:gd name="T6" fmla="*/ 499 w 784"/>
              <a:gd name="T7" fmla="*/ 524 h 524"/>
              <a:gd name="T8" fmla="*/ 784 w 784"/>
              <a:gd name="T9" fmla="*/ 262 h 524"/>
              <a:gd name="T10" fmla="*/ 499 w 784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4" h="524">
                <a:moveTo>
                  <a:pt x="49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4"/>
                  <a:pt x="0" y="524"/>
                  <a:pt x="0" y="524"/>
                </a:cubicBezTo>
                <a:cubicBezTo>
                  <a:pt x="499" y="524"/>
                  <a:pt x="499" y="524"/>
                  <a:pt x="499" y="524"/>
                </a:cubicBezTo>
                <a:cubicBezTo>
                  <a:pt x="656" y="524"/>
                  <a:pt x="784" y="407"/>
                  <a:pt x="784" y="262"/>
                </a:cubicBezTo>
                <a:cubicBezTo>
                  <a:pt x="784" y="117"/>
                  <a:pt x="656" y="0"/>
                  <a:pt x="499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D132-471F-4613-A4F5-ED1F7B45D814}" type="datetime1">
              <a:rPr lang="id-ID" smtClean="0"/>
              <a:t>02/06/2015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fr-FR" dirty="0" smtClean="0"/>
              <a:t> </a:t>
            </a:r>
            <a:endParaRPr lang="id-ID" dirty="0" smtClean="0"/>
          </a:p>
          <a:p>
            <a:r>
              <a:rPr lang="fr-FR" dirty="0" smtClean="0"/>
              <a:t>Phone: +52 (443) 393 79 64 | e-mail: luislopezv@enfocateconsultores.org </a:t>
            </a:r>
            <a:endParaRPr lang="id-ID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79149" y="450356"/>
            <a:ext cx="9624060" cy="672112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>
              <a:defRPr lang="en-US" sz="4400" b="0" spc="-171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79149" y="1001202"/>
            <a:ext cx="9624060" cy="5145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spc="0">
                <a:solidFill>
                  <a:schemeClr val="tx2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1237212" y="6356350"/>
            <a:ext cx="637288" cy="3651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44BA302-B361-479B-9BA1-83A48C939188}" type="slidenum">
              <a:rPr lang="id-ID" smtClean="0"/>
              <a:pPr/>
              <a:t>‹Nº›</a:t>
            </a:fld>
            <a:endParaRPr lang="id-ID" dirty="0"/>
          </a:p>
        </p:txBody>
      </p:sp>
      <p:sp>
        <p:nvSpPr>
          <p:cNvPr id="15" name="Freeform 9"/>
          <p:cNvSpPr>
            <a:spLocks/>
          </p:cNvSpPr>
          <p:nvPr userDrawn="1"/>
        </p:nvSpPr>
        <p:spPr bwMode="auto">
          <a:xfrm rot="10800000">
            <a:off x="10728950" y="485581"/>
            <a:ext cx="1463050" cy="636887"/>
          </a:xfrm>
          <a:custGeom>
            <a:avLst/>
            <a:gdLst>
              <a:gd name="T0" fmla="*/ 923 w 1208"/>
              <a:gd name="T1" fmla="*/ 0 h 524"/>
              <a:gd name="T2" fmla="*/ 0 w 1208"/>
              <a:gd name="T3" fmla="*/ 0 h 524"/>
              <a:gd name="T4" fmla="*/ 0 w 1208"/>
              <a:gd name="T5" fmla="*/ 524 h 524"/>
              <a:gd name="T6" fmla="*/ 923 w 1208"/>
              <a:gd name="T7" fmla="*/ 524 h 524"/>
              <a:gd name="T8" fmla="*/ 1208 w 1208"/>
              <a:gd name="T9" fmla="*/ 262 h 524"/>
              <a:gd name="T10" fmla="*/ 923 w 1208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8" h="524">
                <a:moveTo>
                  <a:pt x="92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4"/>
                  <a:pt x="0" y="524"/>
                  <a:pt x="0" y="524"/>
                </a:cubicBezTo>
                <a:cubicBezTo>
                  <a:pt x="923" y="524"/>
                  <a:pt x="923" y="524"/>
                  <a:pt x="923" y="524"/>
                </a:cubicBezTo>
                <a:cubicBezTo>
                  <a:pt x="1080" y="524"/>
                  <a:pt x="1208" y="407"/>
                  <a:pt x="1208" y="262"/>
                </a:cubicBezTo>
                <a:cubicBezTo>
                  <a:pt x="1208" y="117"/>
                  <a:pt x="1080" y="0"/>
                  <a:pt x="923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9"/>
          <p:cNvSpPr>
            <a:spLocks/>
          </p:cNvSpPr>
          <p:nvPr userDrawn="1"/>
        </p:nvSpPr>
        <p:spPr bwMode="auto">
          <a:xfrm>
            <a:off x="0" y="485580"/>
            <a:ext cx="1463050" cy="636887"/>
          </a:xfrm>
          <a:custGeom>
            <a:avLst/>
            <a:gdLst>
              <a:gd name="T0" fmla="*/ 923 w 1208"/>
              <a:gd name="T1" fmla="*/ 0 h 524"/>
              <a:gd name="T2" fmla="*/ 0 w 1208"/>
              <a:gd name="T3" fmla="*/ 0 h 524"/>
              <a:gd name="T4" fmla="*/ 0 w 1208"/>
              <a:gd name="T5" fmla="*/ 524 h 524"/>
              <a:gd name="T6" fmla="*/ 923 w 1208"/>
              <a:gd name="T7" fmla="*/ 524 h 524"/>
              <a:gd name="T8" fmla="*/ 1208 w 1208"/>
              <a:gd name="T9" fmla="*/ 262 h 524"/>
              <a:gd name="T10" fmla="*/ 923 w 1208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8" h="524">
                <a:moveTo>
                  <a:pt x="92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4"/>
                  <a:pt x="0" y="524"/>
                  <a:pt x="0" y="524"/>
                </a:cubicBezTo>
                <a:cubicBezTo>
                  <a:pt x="923" y="524"/>
                  <a:pt x="923" y="524"/>
                  <a:pt x="923" y="524"/>
                </a:cubicBezTo>
                <a:cubicBezTo>
                  <a:pt x="1080" y="524"/>
                  <a:pt x="1208" y="407"/>
                  <a:pt x="1208" y="262"/>
                </a:cubicBezTo>
                <a:cubicBezTo>
                  <a:pt x="1208" y="117"/>
                  <a:pt x="1080" y="0"/>
                  <a:pt x="923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1" y="6085699"/>
            <a:ext cx="1394646" cy="58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4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7412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F134-E421-4619-B6F6-7FDB9CCD6EB6}" type="datetime1">
              <a:rPr lang="id-ID" smtClean="0"/>
              <a:t>02/06/2015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fr-FR" smtClean="0"/>
              <a:t>www.inspirasign.com  Phone: +2 (002) 540 78 90 | e-mail: inspirasign@domain.com  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A302-B361-479B-9BA1-83A48C939188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067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D92E-BAD7-48CF-BBD0-867B9EA5DCCC}" type="datetime1">
              <a:rPr lang="id-ID" smtClean="0"/>
              <a:t>02/06/2015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www.inspirasign.com  Phone: +2 (002) 540 78 90 | e-mail: inspirasign@domain.com  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A302-B361-479B-9BA1-83A48C939188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778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66B72-6602-449B-973F-86CC344ADD31}" type="datetime1">
              <a:rPr lang="id-ID" smtClean="0"/>
              <a:t>02/06/2015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096001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www.inspirasign.com </a:t>
            </a:r>
            <a:endParaRPr lang="id-ID" dirty="0" smtClean="0"/>
          </a:p>
          <a:p>
            <a:r>
              <a:rPr lang="fr-FR" sz="1050" dirty="0" smtClean="0"/>
              <a:t>Phone: +2 (002) 540 78 90 | e-mail: inspirasign@domain.com </a:t>
            </a:r>
            <a:endParaRPr lang="id-ID" sz="1050" dirty="0" smtClean="0"/>
          </a:p>
          <a:p>
            <a:endParaRPr lang="id-ID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BA302-B361-479B-9BA1-83A48C939188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283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luislopezv@enfocateconsultores.or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dratin.com.mx/elecciones-2015/Morelia-aventajan-Silvano-Alfonso-y-PRI-en-los-6-distritos/" TargetMode="External"/><Relationship Id="rId2" Type="http://schemas.openxmlformats.org/officeDocument/2006/relationships/hyperlink" Target="http://www.quadratin.com.mx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acueductoonline.com/2015/06/arriba-silvano-y-alfonso-enfocate/" TargetMode="External"/><Relationship Id="rId4" Type="http://schemas.openxmlformats.org/officeDocument/2006/relationships/hyperlink" Target="http://acueductoonline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0446" y="4234222"/>
            <a:ext cx="5891753" cy="394929"/>
          </a:xfrm>
        </p:spPr>
        <p:txBody>
          <a:bodyPr>
            <a:normAutofit fontScale="70000" lnSpcReduction="20000"/>
          </a:bodyPr>
          <a:lstStyle/>
          <a:p>
            <a:r>
              <a:rPr lang="es-MX" sz="2000" dirty="0" smtClean="0">
                <a:solidFill>
                  <a:schemeClr val="tx2"/>
                </a:solidFill>
              </a:rPr>
              <a:t>Encuesta por muestro aleatorio estratificado aplicado al Municipio de Morelia, Michoacán.</a:t>
            </a:r>
            <a:endParaRPr lang="id-ID" sz="2000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28189" y="4167331"/>
            <a:ext cx="5516265" cy="5578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10"/>
          <p:cNvSpPr>
            <a:spLocks/>
          </p:cNvSpPr>
          <p:nvPr/>
        </p:nvSpPr>
        <p:spPr bwMode="auto">
          <a:xfrm>
            <a:off x="8664575" y="3008313"/>
            <a:ext cx="3527425" cy="839788"/>
          </a:xfrm>
          <a:custGeom>
            <a:avLst/>
            <a:gdLst>
              <a:gd name="T0" fmla="*/ 2216 w 2216"/>
              <a:gd name="T1" fmla="*/ 0 h 524"/>
              <a:gd name="T2" fmla="*/ 285 w 2216"/>
              <a:gd name="T3" fmla="*/ 0 h 524"/>
              <a:gd name="T4" fmla="*/ 0 w 2216"/>
              <a:gd name="T5" fmla="*/ 262 h 524"/>
              <a:gd name="T6" fmla="*/ 285 w 2216"/>
              <a:gd name="T7" fmla="*/ 524 h 524"/>
              <a:gd name="T8" fmla="*/ 2216 w 2216"/>
              <a:gd name="T9" fmla="*/ 524 h 524"/>
              <a:gd name="T10" fmla="*/ 2216 w 2216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16" h="524">
                <a:moveTo>
                  <a:pt x="2216" y="0"/>
                </a:moveTo>
                <a:cubicBezTo>
                  <a:pt x="285" y="0"/>
                  <a:pt x="285" y="0"/>
                  <a:pt x="285" y="0"/>
                </a:cubicBezTo>
                <a:cubicBezTo>
                  <a:pt x="127" y="0"/>
                  <a:pt x="0" y="117"/>
                  <a:pt x="0" y="262"/>
                </a:cubicBezTo>
                <a:cubicBezTo>
                  <a:pt x="0" y="407"/>
                  <a:pt x="127" y="524"/>
                  <a:pt x="285" y="524"/>
                </a:cubicBezTo>
                <a:cubicBezTo>
                  <a:pt x="2216" y="524"/>
                  <a:pt x="2216" y="524"/>
                  <a:pt x="2216" y="524"/>
                </a:cubicBezTo>
                <a:lnTo>
                  <a:pt x="2216" y="0"/>
                </a:ln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11"/>
          <p:cNvSpPr>
            <a:spLocks/>
          </p:cNvSpPr>
          <p:nvPr/>
        </p:nvSpPr>
        <p:spPr bwMode="auto">
          <a:xfrm>
            <a:off x="-1588" y="3008313"/>
            <a:ext cx="3527425" cy="839788"/>
          </a:xfrm>
          <a:custGeom>
            <a:avLst/>
            <a:gdLst>
              <a:gd name="T0" fmla="*/ 0 w 2216"/>
              <a:gd name="T1" fmla="*/ 524 h 524"/>
              <a:gd name="T2" fmla="*/ 1931 w 2216"/>
              <a:gd name="T3" fmla="*/ 524 h 524"/>
              <a:gd name="T4" fmla="*/ 2216 w 2216"/>
              <a:gd name="T5" fmla="*/ 262 h 524"/>
              <a:gd name="T6" fmla="*/ 1931 w 2216"/>
              <a:gd name="T7" fmla="*/ 0 h 524"/>
              <a:gd name="T8" fmla="*/ 0 w 2216"/>
              <a:gd name="T9" fmla="*/ 0 h 524"/>
              <a:gd name="T10" fmla="*/ 0 w 2216"/>
              <a:gd name="T11" fmla="*/ 5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16" h="524">
                <a:moveTo>
                  <a:pt x="0" y="524"/>
                </a:moveTo>
                <a:cubicBezTo>
                  <a:pt x="1931" y="524"/>
                  <a:pt x="1931" y="524"/>
                  <a:pt x="1931" y="524"/>
                </a:cubicBezTo>
                <a:cubicBezTo>
                  <a:pt x="2088" y="524"/>
                  <a:pt x="2216" y="407"/>
                  <a:pt x="2216" y="262"/>
                </a:cubicBezTo>
                <a:cubicBezTo>
                  <a:pt x="2216" y="117"/>
                  <a:pt x="2088" y="0"/>
                  <a:pt x="1931" y="0"/>
                </a:cubicBezTo>
                <a:cubicBezTo>
                  <a:pt x="0" y="0"/>
                  <a:pt x="0" y="0"/>
                  <a:pt x="0" y="0"/>
                </a:cubicBezTo>
                <a:lnTo>
                  <a:pt x="0" y="524"/>
                </a:ln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78" y="3653789"/>
            <a:ext cx="4010025" cy="190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78" y="2803133"/>
            <a:ext cx="4086225" cy="8001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77" y="3705226"/>
            <a:ext cx="3495675" cy="2857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62" y="153083"/>
            <a:ext cx="24479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Diseño Muestral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9916" y="1542393"/>
            <a:ext cx="10427367" cy="4192659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s-MX" dirty="0" smtClean="0"/>
              <a:t>Población</a:t>
            </a:r>
          </a:p>
          <a:p>
            <a:pPr lvl="1" algn="just"/>
            <a:r>
              <a:rPr lang="es-MX" dirty="0"/>
              <a:t>Mexicanos adultos, a quienes se les preguntó si cuentan con credencial para votar </a:t>
            </a:r>
            <a:r>
              <a:rPr lang="es-MX" dirty="0" smtClean="0"/>
              <a:t>vigente que se encuentren en la lista nominal en los Distritos Federales 8 y 10, distritos </a:t>
            </a:r>
            <a:r>
              <a:rPr lang="es-MX" dirty="0"/>
              <a:t>locales 10,11,16 y 17 con cabecera en la ciudad de Morelia, </a:t>
            </a:r>
            <a:r>
              <a:rPr lang="es-MX" dirty="0" smtClean="0"/>
              <a:t>Michoacán, un total identificado de 558,586 ciudadanos en lista nominal.</a:t>
            </a:r>
          </a:p>
          <a:p>
            <a:pPr algn="just"/>
            <a:r>
              <a:rPr lang="es-MX" dirty="0" smtClean="0"/>
              <a:t>Procedimiento de selección de unidades.</a:t>
            </a:r>
          </a:p>
          <a:p>
            <a:pPr lvl="1" algn="just"/>
            <a:r>
              <a:rPr lang="es-MX" dirty="0" smtClean="0"/>
              <a:t>Las 49 secciones electorales fueron visitadas y de acuerdo a la georreferenciación, se levantaron las encuestas de acuerdo a su ubicación geográfica.</a:t>
            </a:r>
          </a:p>
          <a:p>
            <a:pPr algn="just"/>
            <a:r>
              <a:rPr lang="es-MX" dirty="0" smtClean="0"/>
              <a:t>Procedimiento de Estimación.</a:t>
            </a:r>
          </a:p>
          <a:p>
            <a:pPr lvl="1" algn="just"/>
            <a:r>
              <a:rPr lang="es-MX" dirty="0" smtClean="0"/>
              <a:t>Los </a:t>
            </a:r>
            <a:r>
              <a:rPr lang="es-MX" dirty="0"/>
              <a:t>porcentajes se derivan del conteo directo de </a:t>
            </a:r>
            <a:r>
              <a:rPr lang="es-MX" dirty="0" smtClean="0"/>
              <a:t>votos registrados  y son presentados </a:t>
            </a:r>
            <a:r>
              <a:rPr lang="es-MX" dirty="0"/>
              <a:t>en forma de porcentaje</a:t>
            </a:r>
            <a:r>
              <a:rPr lang="es-MX" dirty="0" smtClean="0"/>
              <a:t>.</a:t>
            </a:r>
          </a:p>
          <a:p>
            <a:pPr algn="just"/>
            <a:r>
              <a:rPr lang="es-MX" dirty="0"/>
              <a:t>Tamaño y forma de obtención de la </a:t>
            </a:r>
            <a:r>
              <a:rPr lang="es-MX" dirty="0" smtClean="0"/>
              <a:t>muestra</a:t>
            </a:r>
          </a:p>
          <a:p>
            <a:pPr lvl="1" algn="just"/>
            <a:r>
              <a:rPr lang="es-MX" dirty="0"/>
              <a:t>En total se realizaron </a:t>
            </a:r>
            <a:r>
              <a:rPr lang="es-MX" dirty="0" smtClean="0"/>
              <a:t>890 entrevistas </a:t>
            </a:r>
            <a:r>
              <a:rPr lang="es-MX" dirty="0"/>
              <a:t>que se utilizaron para la estimación del </a:t>
            </a:r>
            <a:r>
              <a:rPr lang="es-MX" dirty="0" smtClean="0"/>
              <a:t>voto. </a:t>
            </a:r>
            <a:r>
              <a:rPr lang="es-MX" dirty="0"/>
              <a:t>Las entrevistas fueron personales, cara a cara, en la vivienda de las </a:t>
            </a:r>
            <a:r>
              <a:rPr lang="es-MX" dirty="0" smtClean="0"/>
              <a:t>personas.</a:t>
            </a:r>
          </a:p>
          <a:p>
            <a:pPr algn="just"/>
            <a:r>
              <a:rPr lang="es-MX" dirty="0" smtClean="0"/>
              <a:t>Calidad de la estimación.</a:t>
            </a:r>
          </a:p>
          <a:p>
            <a:pPr lvl="1" algn="just"/>
            <a:r>
              <a:rPr lang="es-MX" dirty="0"/>
              <a:t>Con un nivel de confianza de 95 por ciento, mientras con un margen de error teórico de </a:t>
            </a:r>
            <a:r>
              <a:rPr lang="es-MX" dirty="0" smtClean="0"/>
              <a:t>+/-3.2.</a:t>
            </a:r>
          </a:p>
          <a:p>
            <a:pPr algn="just"/>
            <a:r>
              <a:rPr lang="es-MX" dirty="0"/>
              <a:t>Frecuencia y tratamiento de la no respuesta</a:t>
            </a:r>
          </a:p>
          <a:p>
            <a:pPr lvl="1" algn="just"/>
            <a:r>
              <a:rPr lang="es-MX" dirty="0"/>
              <a:t>En el caso de los  diputados federales el </a:t>
            </a:r>
            <a:r>
              <a:rPr lang="es-MX" dirty="0" smtClean="0"/>
              <a:t>49% y un 31% de </a:t>
            </a:r>
            <a:r>
              <a:rPr lang="es-MX" dirty="0"/>
              <a:t>los entrevistados declaró que no votaría por ninguno. </a:t>
            </a:r>
          </a:p>
          <a:p>
            <a:pPr algn="just"/>
            <a:r>
              <a:rPr lang="es-MX" dirty="0"/>
              <a:t>Tasa general de rechazo general a la entrevista.</a:t>
            </a:r>
          </a:p>
          <a:p>
            <a:pPr lvl="1" algn="just"/>
            <a:r>
              <a:rPr lang="es-MX" dirty="0"/>
              <a:t>La taza de rechazo a la encuesta fue de</a:t>
            </a:r>
            <a:r>
              <a:rPr lang="es-MX"/>
              <a:t>: </a:t>
            </a:r>
            <a:r>
              <a:rPr lang="es-MX" smtClean="0"/>
              <a:t>39%.</a:t>
            </a:r>
            <a:endParaRPr lang="es-MX" dirty="0"/>
          </a:p>
          <a:p>
            <a:pPr lvl="1" algn="just"/>
            <a:endParaRPr lang="es-MX" dirty="0" smtClean="0"/>
          </a:p>
          <a:p>
            <a:pPr algn="just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083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7011"/>
          <a:stretch>
            <a:fillRect/>
          </a:stretch>
        </p:blipFill>
        <p:spPr/>
      </p:pic>
      <p:sp>
        <p:nvSpPr>
          <p:cNvPr id="6" name="Oval 5"/>
          <p:cNvSpPr/>
          <p:nvPr/>
        </p:nvSpPr>
        <p:spPr>
          <a:xfrm>
            <a:off x="-311325" y="3303076"/>
            <a:ext cx="4686300" cy="4686300"/>
          </a:xfrm>
          <a:prstGeom prst="ellipse">
            <a:avLst/>
          </a:prstGeom>
          <a:solidFill>
            <a:srgbClr val="EA5E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3715580" y="3303076"/>
            <a:ext cx="970719" cy="970719"/>
          </a:xfrm>
          <a:prstGeom prst="ellipse">
            <a:avLst/>
          </a:prstGeom>
          <a:solidFill>
            <a:srgbClr val="EA5E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4897113"/>
            <a:ext cx="4406181" cy="8954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b="1" dirty="0" smtClean="0">
                <a:solidFill>
                  <a:schemeClr val="bg1"/>
                </a:solidFill>
              </a:rPr>
              <a:t>Método</a:t>
            </a:r>
            <a:endParaRPr lang="id-ID" sz="4800" b="1" dirty="0">
              <a:solidFill>
                <a:schemeClr val="bg1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80118" y="5577760"/>
            <a:ext cx="4406181" cy="7624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d-ID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Método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9916" y="1542393"/>
            <a:ext cx="10427367" cy="419265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dirty="0" smtClean="0"/>
              <a:t>Método </a:t>
            </a:r>
            <a:r>
              <a:rPr lang="es-MX" dirty="0"/>
              <a:t>de recolección de la información.</a:t>
            </a:r>
            <a:endParaRPr lang="es-MX" dirty="0" smtClean="0"/>
          </a:p>
          <a:p>
            <a:pPr lvl="1" algn="just"/>
            <a:r>
              <a:rPr lang="es-MX" dirty="0"/>
              <a:t>Se empleó un método de entrevistas realizadas personalmente, cara a cara, en la vivienda de cada </a:t>
            </a:r>
            <a:r>
              <a:rPr lang="es-MX" dirty="0" smtClean="0"/>
              <a:t>entrevistado, levantando la información con tabletas electrónicas comerciales.</a:t>
            </a:r>
          </a:p>
          <a:p>
            <a:pPr algn="just"/>
            <a:r>
              <a:rPr lang="es-MX" dirty="0"/>
              <a:t>Fecha de recolección de la </a:t>
            </a:r>
            <a:r>
              <a:rPr lang="es-MX" dirty="0" smtClean="0"/>
              <a:t>información.</a:t>
            </a:r>
          </a:p>
          <a:p>
            <a:pPr lvl="1" algn="just"/>
            <a:r>
              <a:rPr lang="es-MX" dirty="0"/>
              <a:t>Del </a:t>
            </a:r>
            <a:r>
              <a:rPr lang="es-MX" dirty="0" smtClean="0"/>
              <a:t>25 al 27 </a:t>
            </a:r>
            <a:r>
              <a:rPr lang="es-MX" dirty="0"/>
              <a:t>de </a:t>
            </a:r>
            <a:r>
              <a:rPr lang="es-MX" dirty="0" smtClean="0"/>
              <a:t>mayo de 2015.</a:t>
            </a:r>
          </a:p>
          <a:p>
            <a:pPr algn="just"/>
            <a:r>
              <a:rPr lang="es-MX" dirty="0"/>
              <a:t>Cuestionario o instrumentos de captación utilizados para generar la información publicada (fraseo) .</a:t>
            </a:r>
            <a:endParaRPr lang="es-MX" dirty="0" smtClean="0"/>
          </a:p>
          <a:p>
            <a:pPr lvl="1" algn="just"/>
            <a:r>
              <a:rPr lang="es-MX" dirty="0"/>
              <a:t>Si hoy hubiera elecciones para  elegir al diputado </a:t>
            </a:r>
            <a:r>
              <a:rPr lang="es-MX" dirty="0" smtClean="0"/>
              <a:t>Federal del </a:t>
            </a:r>
            <a:r>
              <a:rPr lang="es-MX" dirty="0"/>
              <a:t>D</a:t>
            </a:r>
            <a:r>
              <a:rPr lang="es-MX" dirty="0" smtClean="0"/>
              <a:t>istrito 8 ¿por </a:t>
            </a:r>
            <a:r>
              <a:rPr lang="es-MX" dirty="0"/>
              <a:t>cuál </a:t>
            </a:r>
            <a:r>
              <a:rPr lang="es-MX" dirty="0" smtClean="0"/>
              <a:t>de las siguientes personas </a:t>
            </a:r>
            <a:r>
              <a:rPr lang="es-MX" dirty="0"/>
              <a:t>votaría usted</a:t>
            </a:r>
            <a:r>
              <a:rPr lang="es-MX" dirty="0" smtClean="0"/>
              <a:t>?</a:t>
            </a:r>
          </a:p>
          <a:p>
            <a:pPr lvl="1" algn="just"/>
            <a:r>
              <a:rPr lang="es-MX" dirty="0"/>
              <a:t>Si hoy hubiera elecciones para  elegir al diputado Federal del Distrito </a:t>
            </a:r>
            <a:r>
              <a:rPr lang="es-MX" dirty="0" smtClean="0"/>
              <a:t>10 </a:t>
            </a:r>
            <a:r>
              <a:rPr lang="es-MX" dirty="0"/>
              <a:t>¿por cuál de las siguientes personas votaría usted?</a:t>
            </a:r>
          </a:p>
          <a:p>
            <a:pPr lvl="1" algn="just"/>
            <a:endParaRPr lang="es-MX" dirty="0" smtClean="0"/>
          </a:p>
          <a:p>
            <a:pPr marL="0" indent="0" algn="just">
              <a:buNone/>
            </a:pPr>
            <a:endParaRPr lang="es-MX" dirty="0" smtClean="0"/>
          </a:p>
          <a:p>
            <a:pPr algn="just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409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7011"/>
          <a:stretch>
            <a:fillRect/>
          </a:stretch>
        </p:blipFill>
        <p:spPr/>
      </p:pic>
      <p:sp>
        <p:nvSpPr>
          <p:cNvPr id="6" name="Oval 5"/>
          <p:cNvSpPr/>
          <p:nvPr/>
        </p:nvSpPr>
        <p:spPr>
          <a:xfrm>
            <a:off x="-311325" y="3303076"/>
            <a:ext cx="4686300" cy="4686300"/>
          </a:xfrm>
          <a:prstGeom prst="ellipse">
            <a:avLst/>
          </a:prstGeom>
          <a:solidFill>
            <a:srgbClr val="EA5E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3715580" y="3303076"/>
            <a:ext cx="970719" cy="970719"/>
          </a:xfrm>
          <a:prstGeom prst="ellipse">
            <a:avLst/>
          </a:prstGeom>
          <a:solidFill>
            <a:srgbClr val="EA5E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4897113"/>
            <a:ext cx="4406181" cy="89548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b="1" dirty="0" smtClean="0">
                <a:solidFill>
                  <a:schemeClr val="bg1"/>
                </a:solidFill>
              </a:rPr>
              <a:t>Procesamiento</a:t>
            </a:r>
            <a:endParaRPr lang="id-ID" sz="4800" b="1" dirty="0">
              <a:solidFill>
                <a:schemeClr val="bg1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80118" y="5577760"/>
            <a:ext cx="4406181" cy="7624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d-ID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Procesamiento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9916" y="1542393"/>
            <a:ext cx="10427367" cy="4192659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Forma de procesamiento, estimadores e intervalos de confianza .</a:t>
            </a:r>
            <a:endParaRPr lang="es-MX" dirty="0" smtClean="0"/>
          </a:p>
          <a:p>
            <a:pPr lvl="1" algn="just"/>
            <a:r>
              <a:rPr lang="es-MX" dirty="0"/>
              <a:t>Se obtienen del conteo directo de </a:t>
            </a:r>
            <a:r>
              <a:rPr lang="es-MX" dirty="0" smtClean="0"/>
              <a:t>votos.</a:t>
            </a:r>
          </a:p>
          <a:p>
            <a:pPr algn="just"/>
            <a:r>
              <a:rPr lang="es-MX" dirty="0"/>
              <a:t>Denominación del software utilizado para el procesamiento.</a:t>
            </a:r>
            <a:endParaRPr lang="es-MX" dirty="0" smtClean="0"/>
          </a:p>
          <a:p>
            <a:pPr lvl="1" algn="just"/>
            <a:r>
              <a:rPr lang="es-MX" dirty="0" smtClean="0"/>
              <a:t>Parar el levantamiento y procesamiento parcial se utilizó la aplicación comercial iSurvey y droidSurvey de la empresa </a:t>
            </a:r>
            <a:r>
              <a:rPr lang="en-US" dirty="0"/>
              <a:t>Harvest Your Data </a:t>
            </a:r>
            <a:r>
              <a:rPr lang="en-US" dirty="0" smtClean="0"/>
              <a:t>establecida </a:t>
            </a:r>
            <a:r>
              <a:rPr lang="en-US" dirty="0" err="1" smtClean="0"/>
              <a:t>en</a:t>
            </a:r>
            <a:r>
              <a:rPr lang="en-US" dirty="0" smtClean="0"/>
              <a:t> Wellington</a:t>
            </a:r>
            <a:r>
              <a:rPr lang="en-US" dirty="0"/>
              <a:t>, </a:t>
            </a:r>
            <a:r>
              <a:rPr lang="en-US" dirty="0" smtClean="0"/>
              <a:t>Nueva Zealandia</a:t>
            </a:r>
            <a:r>
              <a:rPr lang="es-MX" dirty="0" smtClean="0"/>
              <a:t>. La graficación se realizó por medió del Software Excel de la suite Microsoft Office Profesional 2013, de la empresa Microsoft.</a:t>
            </a:r>
          </a:p>
          <a:p>
            <a:pPr algn="just"/>
            <a:r>
              <a:rPr lang="es-MX" dirty="0" smtClean="0"/>
              <a:t>Se anexa Base de Datos Original.</a:t>
            </a:r>
          </a:p>
          <a:p>
            <a:pPr marL="0" indent="0" algn="just">
              <a:buNone/>
            </a:pPr>
            <a:endParaRPr lang="es-MX" dirty="0" smtClean="0"/>
          </a:p>
          <a:p>
            <a:pPr algn="just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1973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7011"/>
          <a:stretch>
            <a:fillRect/>
          </a:stretch>
        </p:blipFill>
        <p:spPr/>
      </p:pic>
      <p:sp>
        <p:nvSpPr>
          <p:cNvPr id="6" name="Oval 5"/>
          <p:cNvSpPr/>
          <p:nvPr/>
        </p:nvSpPr>
        <p:spPr>
          <a:xfrm>
            <a:off x="-311325" y="3303076"/>
            <a:ext cx="4686300" cy="4686300"/>
          </a:xfrm>
          <a:prstGeom prst="ellipse">
            <a:avLst/>
          </a:prstGeom>
          <a:solidFill>
            <a:srgbClr val="EA5E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3715580" y="3303076"/>
            <a:ext cx="970719" cy="970719"/>
          </a:xfrm>
          <a:prstGeom prst="ellipse">
            <a:avLst/>
          </a:prstGeom>
          <a:solidFill>
            <a:srgbClr val="EA5E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4897113"/>
            <a:ext cx="4406181" cy="89548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b="1" dirty="0" smtClean="0">
                <a:solidFill>
                  <a:schemeClr val="bg1"/>
                </a:solidFill>
              </a:rPr>
              <a:t>Principales Resultados</a:t>
            </a:r>
            <a:endParaRPr lang="id-ID" sz="4800" b="1" dirty="0">
              <a:solidFill>
                <a:schemeClr val="bg1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80118" y="5577760"/>
            <a:ext cx="4406181" cy="7624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d-ID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511139" y="6261100"/>
            <a:ext cx="436387" cy="450090"/>
          </a:xfrm>
          <a:prstGeom prst="ellipse">
            <a:avLst/>
          </a:prstGeom>
          <a:solidFill>
            <a:srgbClr val="EA5E1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13"/>
          <p:cNvSpPr>
            <a:spLocks/>
          </p:cNvSpPr>
          <p:nvPr/>
        </p:nvSpPr>
        <p:spPr bwMode="auto">
          <a:xfrm>
            <a:off x="1" y="779283"/>
            <a:ext cx="610961" cy="464225"/>
          </a:xfrm>
          <a:custGeom>
            <a:avLst/>
            <a:gdLst>
              <a:gd name="T0" fmla="*/ 499 w 784"/>
              <a:gd name="T1" fmla="*/ 0 h 524"/>
              <a:gd name="T2" fmla="*/ 0 w 784"/>
              <a:gd name="T3" fmla="*/ 0 h 524"/>
              <a:gd name="T4" fmla="*/ 0 w 784"/>
              <a:gd name="T5" fmla="*/ 524 h 524"/>
              <a:gd name="T6" fmla="*/ 499 w 784"/>
              <a:gd name="T7" fmla="*/ 524 h 524"/>
              <a:gd name="T8" fmla="*/ 784 w 784"/>
              <a:gd name="T9" fmla="*/ 262 h 524"/>
              <a:gd name="T10" fmla="*/ 499 w 784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4" h="524">
                <a:moveTo>
                  <a:pt x="49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4"/>
                  <a:pt x="0" y="524"/>
                  <a:pt x="0" y="524"/>
                </a:cubicBezTo>
                <a:cubicBezTo>
                  <a:pt x="499" y="524"/>
                  <a:pt x="499" y="524"/>
                  <a:pt x="499" y="524"/>
                </a:cubicBezTo>
                <a:cubicBezTo>
                  <a:pt x="656" y="524"/>
                  <a:pt x="784" y="407"/>
                  <a:pt x="784" y="262"/>
                </a:cubicBezTo>
                <a:cubicBezTo>
                  <a:pt x="784" y="117"/>
                  <a:pt x="656" y="0"/>
                  <a:pt x="499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1" y="6246965"/>
            <a:ext cx="610961" cy="464225"/>
          </a:xfrm>
          <a:custGeom>
            <a:avLst/>
            <a:gdLst>
              <a:gd name="T0" fmla="*/ 499 w 784"/>
              <a:gd name="T1" fmla="*/ 0 h 524"/>
              <a:gd name="T2" fmla="*/ 0 w 784"/>
              <a:gd name="T3" fmla="*/ 0 h 524"/>
              <a:gd name="T4" fmla="*/ 0 w 784"/>
              <a:gd name="T5" fmla="*/ 524 h 524"/>
              <a:gd name="T6" fmla="*/ 499 w 784"/>
              <a:gd name="T7" fmla="*/ 524 h 524"/>
              <a:gd name="T8" fmla="*/ 784 w 784"/>
              <a:gd name="T9" fmla="*/ 262 h 524"/>
              <a:gd name="T10" fmla="*/ 499 w 784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4" h="524">
                <a:moveTo>
                  <a:pt x="49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4"/>
                  <a:pt x="0" y="524"/>
                  <a:pt x="0" y="524"/>
                </a:cubicBezTo>
                <a:cubicBezTo>
                  <a:pt x="499" y="524"/>
                  <a:pt x="499" y="524"/>
                  <a:pt x="499" y="524"/>
                </a:cubicBezTo>
                <a:cubicBezTo>
                  <a:pt x="656" y="524"/>
                  <a:pt x="784" y="407"/>
                  <a:pt x="784" y="262"/>
                </a:cubicBezTo>
                <a:cubicBezTo>
                  <a:pt x="784" y="117"/>
                  <a:pt x="656" y="0"/>
                  <a:pt x="499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/>
          </p:nvPr>
        </p:nvGraphicFramePr>
        <p:xfrm>
          <a:off x="1056000" y="369000"/>
          <a:ext cx="10080000" cy="61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31" y="1272696"/>
            <a:ext cx="1867616" cy="78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40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511139" y="6261100"/>
            <a:ext cx="436387" cy="450090"/>
          </a:xfrm>
          <a:prstGeom prst="ellipse">
            <a:avLst/>
          </a:prstGeom>
          <a:solidFill>
            <a:srgbClr val="EA5E1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13"/>
          <p:cNvSpPr>
            <a:spLocks/>
          </p:cNvSpPr>
          <p:nvPr/>
        </p:nvSpPr>
        <p:spPr bwMode="auto">
          <a:xfrm>
            <a:off x="1" y="779283"/>
            <a:ext cx="610961" cy="464225"/>
          </a:xfrm>
          <a:custGeom>
            <a:avLst/>
            <a:gdLst>
              <a:gd name="T0" fmla="*/ 499 w 784"/>
              <a:gd name="T1" fmla="*/ 0 h 524"/>
              <a:gd name="T2" fmla="*/ 0 w 784"/>
              <a:gd name="T3" fmla="*/ 0 h 524"/>
              <a:gd name="T4" fmla="*/ 0 w 784"/>
              <a:gd name="T5" fmla="*/ 524 h 524"/>
              <a:gd name="T6" fmla="*/ 499 w 784"/>
              <a:gd name="T7" fmla="*/ 524 h 524"/>
              <a:gd name="T8" fmla="*/ 784 w 784"/>
              <a:gd name="T9" fmla="*/ 262 h 524"/>
              <a:gd name="T10" fmla="*/ 499 w 784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4" h="524">
                <a:moveTo>
                  <a:pt x="49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4"/>
                  <a:pt x="0" y="524"/>
                  <a:pt x="0" y="524"/>
                </a:cubicBezTo>
                <a:cubicBezTo>
                  <a:pt x="499" y="524"/>
                  <a:pt x="499" y="524"/>
                  <a:pt x="499" y="524"/>
                </a:cubicBezTo>
                <a:cubicBezTo>
                  <a:pt x="656" y="524"/>
                  <a:pt x="784" y="407"/>
                  <a:pt x="784" y="262"/>
                </a:cubicBezTo>
                <a:cubicBezTo>
                  <a:pt x="784" y="117"/>
                  <a:pt x="656" y="0"/>
                  <a:pt x="499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1" y="6246965"/>
            <a:ext cx="610961" cy="464225"/>
          </a:xfrm>
          <a:custGeom>
            <a:avLst/>
            <a:gdLst>
              <a:gd name="T0" fmla="*/ 499 w 784"/>
              <a:gd name="T1" fmla="*/ 0 h 524"/>
              <a:gd name="T2" fmla="*/ 0 w 784"/>
              <a:gd name="T3" fmla="*/ 0 h 524"/>
              <a:gd name="T4" fmla="*/ 0 w 784"/>
              <a:gd name="T5" fmla="*/ 524 h 524"/>
              <a:gd name="T6" fmla="*/ 499 w 784"/>
              <a:gd name="T7" fmla="*/ 524 h 524"/>
              <a:gd name="T8" fmla="*/ 784 w 784"/>
              <a:gd name="T9" fmla="*/ 262 h 524"/>
              <a:gd name="T10" fmla="*/ 499 w 784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4" h="524">
                <a:moveTo>
                  <a:pt x="49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4"/>
                  <a:pt x="0" y="524"/>
                  <a:pt x="0" y="524"/>
                </a:cubicBezTo>
                <a:cubicBezTo>
                  <a:pt x="499" y="524"/>
                  <a:pt x="499" y="524"/>
                  <a:pt x="499" y="524"/>
                </a:cubicBezTo>
                <a:cubicBezTo>
                  <a:pt x="656" y="524"/>
                  <a:pt x="784" y="407"/>
                  <a:pt x="784" y="262"/>
                </a:cubicBezTo>
                <a:cubicBezTo>
                  <a:pt x="784" y="117"/>
                  <a:pt x="656" y="0"/>
                  <a:pt x="499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/>
          </p:nvPr>
        </p:nvGraphicFramePr>
        <p:xfrm>
          <a:off x="1056000" y="369000"/>
          <a:ext cx="10080000" cy="61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31" y="1272696"/>
            <a:ext cx="1867616" cy="78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49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511139" y="6261100"/>
            <a:ext cx="436387" cy="450090"/>
          </a:xfrm>
          <a:prstGeom prst="ellipse">
            <a:avLst/>
          </a:prstGeom>
          <a:solidFill>
            <a:srgbClr val="EA5E1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1" y="779283"/>
            <a:ext cx="610961" cy="464225"/>
          </a:xfrm>
          <a:custGeom>
            <a:avLst/>
            <a:gdLst>
              <a:gd name="T0" fmla="*/ 499 w 784"/>
              <a:gd name="T1" fmla="*/ 0 h 524"/>
              <a:gd name="T2" fmla="*/ 0 w 784"/>
              <a:gd name="T3" fmla="*/ 0 h 524"/>
              <a:gd name="T4" fmla="*/ 0 w 784"/>
              <a:gd name="T5" fmla="*/ 524 h 524"/>
              <a:gd name="T6" fmla="*/ 499 w 784"/>
              <a:gd name="T7" fmla="*/ 524 h 524"/>
              <a:gd name="T8" fmla="*/ 784 w 784"/>
              <a:gd name="T9" fmla="*/ 262 h 524"/>
              <a:gd name="T10" fmla="*/ 499 w 784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4" h="524">
                <a:moveTo>
                  <a:pt x="49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4"/>
                  <a:pt x="0" y="524"/>
                  <a:pt x="0" y="524"/>
                </a:cubicBezTo>
                <a:cubicBezTo>
                  <a:pt x="499" y="524"/>
                  <a:pt x="499" y="524"/>
                  <a:pt x="499" y="524"/>
                </a:cubicBezTo>
                <a:cubicBezTo>
                  <a:pt x="656" y="524"/>
                  <a:pt x="784" y="407"/>
                  <a:pt x="784" y="262"/>
                </a:cubicBezTo>
                <a:cubicBezTo>
                  <a:pt x="784" y="117"/>
                  <a:pt x="656" y="0"/>
                  <a:pt x="499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13"/>
          <p:cNvSpPr>
            <a:spLocks/>
          </p:cNvSpPr>
          <p:nvPr/>
        </p:nvSpPr>
        <p:spPr bwMode="auto">
          <a:xfrm>
            <a:off x="1" y="6246965"/>
            <a:ext cx="610961" cy="464225"/>
          </a:xfrm>
          <a:custGeom>
            <a:avLst/>
            <a:gdLst>
              <a:gd name="T0" fmla="*/ 499 w 784"/>
              <a:gd name="T1" fmla="*/ 0 h 524"/>
              <a:gd name="T2" fmla="*/ 0 w 784"/>
              <a:gd name="T3" fmla="*/ 0 h 524"/>
              <a:gd name="T4" fmla="*/ 0 w 784"/>
              <a:gd name="T5" fmla="*/ 524 h 524"/>
              <a:gd name="T6" fmla="*/ 499 w 784"/>
              <a:gd name="T7" fmla="*/ 524 h 524"/>
              <a:gd name="T8" fmla="*/ 784 w 784"/>
              <a:gd name="T9" fmla="*/ 262 h 524"/>
              <a:gd name="T10" fmla="*/ 499 w 784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4" h="524">
                <a:moveTo>
                  <a:pt x="49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4"/>
                  <a:pt x="0" y="524"/>
                  <a:pt x="0" y="524"/>
                </a:cubicBezTo>
                <a:cubicBezTo>
                  <a:pt x="499" y="524"/>
                  <a:pt x="499" y="524"/>
                  <a:pt x="499" y="524"/>
                </a:cubicBezTo>
                <a:cubicBezTo>
                  <a:pt x="656" y="524"/>
                  <a:pt x="784" y="407"/>
                  <a:pt x="784" y="262"/>
                </a:cubicBezTo>
                <a:cubicBezTo>
                  <a:pt x="784" y="117"/>
                  <a:pt x="656" y="0"/>
                  <a:pt x="499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/>
          </p:nvPr>
        </p:nvGraphicFramePr>
        <p:xfrm>
          <a:off x="1056000" y="369000"/>
          <a:ext cx="10080000" cy="61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31" y="1272696"/>
            <a:ext cx="1867616" cy="78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82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511139" y="6261100"/>
            <a:ext cx="436387" cy="450090"/>
          </a:xfrm>
          <a:prstGeom prst="ellipse">
            <a:avLst/>
          </a:prstGeom>
          <a:solidFill>
            <a:srgbClr val="EA5E1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13"/>
          <p:cNvSpPr>
            <a:spLocks/>
          </p:cNvSpPr>
          <p:nvPr/>
        </p:nvSpPr>
        <p:spPr bwMode="auto">
          <a:xfrm>
            <a:off x="1" y="779283"/>
            <a:ext cx="610961" cy="464225"/>
          </a:xfrm>
          <a:custGeom>
            <a:avLst/>
            <a:gdLst>
              <a:gd name="T0" fmla="*/ 499 w 784"/>
              <a:gd name="T1" fmla="*/ 0 h 524"/>
              <a:gd name="T2" fmla="*/ 0 w 784"/>
              <a:gd name="T3" fmla="*/ 0 h 524"/>
              <a:gd name="T4" fmla="*/ 0 w 784"/>
              <a:gd name="T5" fmla="*/ 524 h 524"/>
              <a:gd name="T6" fmla="*/ 499 w 784"/>
              <a:gd name="T7" fmla="*/ 524 h 524"/>
              <a:gd name="T8" fmla="*/ 784 w 784"/>
              <a:gd name="T9" fmla="*/ 262 h 524"/>
              <a:gd name="T10" fmla="*/ 499 w 784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4" h="524">
                <a:moveTo>
                  <a:pt x="49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4"/>
                  <a:pt x="0" y="524"/>
                  <a:pt x="0" y="524"/>
                </a:cubicBezTo>
                <a:cubicBezTo>
                  <a:pt x="499" y="524"/>
                  <a:pt x="499" y="524"/>
                  <a:pt x="499" y="524"/>
                </a:cubicBezTo>
                <a:cubicBezTo>
                  <a:pt x="656" y="524"/>
                  <a:pt x="784" y="407"/>
                  <a:pt x="784" y="262"/>
                </a:cubicBezTo>
                <a:cubicBezTo>
                  <a:pt x="784" y="117"/>
                  <a:pt x="656" y="0"/>
                  <a:pt x="499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1" y="6246965"/>
            <a:ext cx="610961" cy="464225"/>
          </a:xfrm>
          <a:custGeom>
            <a:avLst/>
            <a:gdLst>
              <a:gd name="T0" fmla="*/ 499 w 784"/>
              <a:gd name="T1" fmla="*/ 0 h 524"/>
              <a:gd name="T2" fmla="*/ 0 w 784"/>
              <a:gd name="T3" fmla="*/ 0 h 524"/>
              <a:gd name="T4" fmla="*/ 0 w 784"/>
              <a:gd name="T5" fmla="*/ 524 h 524"/>
              <a:gd name="T6" fmla="*/ 499 w 784"/>
              <a:gd name="T7" fmla="*/ 524 h 524"/>
              <a:gd name="T8" fmla="*/ 784 w 784"/>
              <a:gd name="T9" fmla="*/ 262 h 524"/>
              <a:gd name="T10" fmla="*/ 499 w 784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4" h="524">
                <a:moveTo>
                  <a:pt x="49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4"/>
                  <a:pt x="0" y="524"/>
                  <a:pt x="0" y="524"/>
                </a:cubicBezTo>
                <a:cubicBezTo>
                  <a:pt x="499" y="524"/>
                  <a:pt x="499" y="524"/>
                  <a:pt x="499" y="524"/>
                </a:cubicBezTo>
                <a:cubicBezTo>
                  <a:pt x="656" y="524"/>
                  <a:pt x="784" y="407"/>
                  <a:pt x="784" y="262"/>
                </a:cubicBezTo>
                <a:cubicBezTo>
                  <a:pt x="784" y="117"/>
                  <a:pt x="656" y="0"/>
                  <a:pt x="499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/>
          </p:nvPr>
        </p:nvGraphicFramePr>
        <p:xfrm>
          <a:off x="1056000" y="369000"/>
          <a:ext cx="10080000" cy="61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31" y="1272696"/>
            <a:ext cx="1867616" cy="78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4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Introduc</a:t>
            </a:r>
            <a:r>
              <a:rPr lang="es-MX" dirty="0" smtClean="0"/>
              <a:t>c</a:t>
            </a:r>
            <a:r>
              <a:rPr lang="id-ID" dirty="0" smtClean="0"/>
              <a:t>i</a:t>
            </a:r>
            <a:r>
              <a:rPr lang="es-MX" dirty="0" err="1"/>
              <a:t>ó</a:t>
            </a:r>
            <a:r>
              <a:rPr lang="id-ID" dirty="0" smtClean="0"/>
              <a:t>n</a:t>
            </a:r>
            <a:endParaRPr lang="id-ID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A302-B361-479B-9BA1-83A48C939188}" type="slidenum">
              <a:rPr lang="id-ID" smtClean="0"/>
              <a:t>2</a:t>
            </a:fld>
            <a:endParaRPr lang="id-ID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3700463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chemeClr val="accent4"/>
              </a:buClr>
              <a:buSzPct val="150000"/>
              <a:buFont typeface="+mj-lt"/>
              <a:buAutoNum type="arabicPeriod"/>
            </a:pPr>
            <a:r>
              <a:rPr lang="es-MX" sz="1600" dirty="0">
                <a:solidFill>
                  <a:schemeClr val="tx2"/>
                </a:solidFill>
              </a:rPr>
              <a:t>El presente estudio pretende dar a conocer las preferencias electorales previas a las elecciones para Gobernador del Estado, Diputados Federales correspondientes a los distritos federales 8 y 10 con cabecera en Morelia, Diputados locales correspondientes a los distritos </a:t>
            </a:r>
            <a:r>
              <a:rPr lang="es-MX" sz="1600" dirty="0" smtClean="0">
                <a:solidFill>
                  <a:schemeClr val="tx2"/>
                </a:solidFill>
              </a:rPr>
              <a:t>10,11,16 y 17 con cabecera en Morelia, Presidente Municipal de Morelia, todos en el estado de Michoacán de Ocampo, que </a:t>
            </a:r>
            <a:r>
              <a:rPr lang="es-MX" sz="1600" dirty="0">
                <a:solidFill>
                  <a:schemeClr val="tx2"/>
                </a:solidFill>
              </a:rPr>
              <a:t>se </a:t>
            </a:r>
            <a:r>
              <a:rPr lang="es-MX" sz="1600" dirty="0" smtClean="0">
                <a:solidFill>
                  <a:schemeClr val="tx2"/>
                </a:solidFill>
              </a:rPr>
              <a:t>realizó del 25 al 27 de mayo de </a:t>
            </a:r>
            <a:r>
              <a:rPr lang="es-MX" sz="1600" dirty="0">
                <a:solidFill>
                  <a:schemeClr val="tx2"/>
                </a:solidFill>
              </a:rPr>
              <a:t>2015 </a:t>
            </a:r>
            <a:r>
              <a:rPr lang="id-ID" sz="1600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Clr>
                <a:schemeClr val="accent4"/>
              </a:buClr>
              <a:buSzPct val="150000"/>
              <a:buFont typeface="+mj-lt"/>
              <a:buAutoNum type="arabicPeriod"/>
            </a:pPr>
            <a:endParaRPr lang="en-US" sz="1600" dirty="0" smtClean="0">
              <a:solidFill>
                <a:schemeClr val="tx2"/>
              </a:solidFill>
            </a:endParaRPr>
          </a:p>
          <a:p>
            <a:pPr marL="342900" indent="-342900" algn="just">
              <a:buClr>
                <a:schemeClr val="accent4"/>
              </a:buClr>
              <a:buSzPct val="150000"/>
              <a:buFont typeface="+mj-lt"/>
              <a:buAutoNum type="arabicPeriod"/>
            </a:pPr>
            <a:r>
              <a:rPr lang="es-MX" sz="1600" dirty="0" smtClean="0">
                <a:solidFill>
                  <a:schemeClr val="tx2"/>
                </a:solidFill>
              </a:rPr>
              <a:t>Así mismo busca cumplir con los </a:t>
            </a:r>
            <a:r>
              <a:rPr lang="es-MX" sz="1600" dirty="0">
                <a:solidFill>
                  <a:schemeClr val="tx2"/>
                </a:solidFill>
              </a:rPr>
              <a:t>c</a:t>
            </a:r>
            <a:r>
              <a:rPr lang="es-MX" sz="1600" dirty="0" smtClean="0">
                <a:solidFill>
                  <a:schemeClr val="tx2"/>
                </a:solidFill>
              </a:rPr>
              <a:t>riterios generales de carácter científico que deben adoptar las personas físicas o morales que pretendan llevar a cabo encuestas por muestreo para dar a conocer las preferencias electorales, tendencias de la votación o preferencias sobre consultas populares de los ciudadanos, de acuerdo a lo señalado en el acuerdo </a:t>
            </a:r>
            <a:r>
              <a:rPr lang="es-MX" sz="1600" dirty="0" smtClean="0"/>
              <a:t>INE/CG220/2014.</a:t>
            </a:r>
            <a:endParaRPr lang="id-ID" sz="1600" dirty="0" smtClean="0">
              <a:solidFill>
                <a:schemeClr val="tx2"/>
              </a:solidFill>
            </a:endParaRPr>
          </a:p>
          <a:p>
            <a:pPr marL="0" indent="0">
              <a:buClr>
                <a:schemeClr val="accent4"/>
              </a:buClr>
              <a:buSzPct val="150000"/>
              <a:buNone/>
            </a:pPr>
            <a:endParaRPr lang="en-US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511139" y="6261100"/>
            <a:ext cx="436387" cy="450090"/>
          </a:xfrm>
          <a:prstGeom prst="ellipse">
            <a:avLst/>
          </a:prstGeom>
          <a:solidFill>
            <a:srgbClr val="EA5E1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13"/>
          <p:cNvSpPr>
            <a:spLocks/>
          </p:cNvSpPr>
          <p:nvPr/>
        </p:nvSpPr>
        <p:spPr bwMode="auto">
          <a:xfrm>
            <a:off x="1" y="779283"/>
            <a:ext cx="610961" cy="464225"/>
          </a:xfrm>
          <a:custGeom>
            <a:avLst/>
            <a:gdLst>
              <a:gd name="T0" fmla="*/ 499 w 784"/>
              <a:gd name="T1" fmla="*/ 0 h 524"/>
              <a:gd name="T2" fmla="*/ 0 w 784"/>
              <a:gd name="T3" fmla="*/ 0 h 524"/>
              <a:gd name="T4" fmla="*/ 0 w 784"/>
              <a:gd name="T5" fmla="*/ 524 h 524"/>
              <a:gd name="T6" fmla="*/ 499 w 784"/>
              <a:gd name="T7" fmla="*/ 524 h 524"/>
              <a:gd name="T8" fmla="*/ 784 w 784"/>
              <a:gd name="T9" fmla="*/ 262 h 524"/>
              <a:gd name="T10" fmla="*/ 499 w 784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4" h="524">
                <a:moveTo>
                  <a:pt x="49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4"/>
                  <a:pt x="0" y="524"/>
                  <a:pt x="0" y="524"/>
                </a:cubicBezTo>
                <a:cubicBezTo>
                  <a:pt x="499" y="524"/>
                  <a:pt x="499" y="524"/>
                  <a:pt x="499" y="524"/>
                </a:cubicBezTo>
                <a:cubicBezTo>
                  <a:pt x="656" y="524"/>
                  <a:pt x="784" y="407"/>
                  <a:pt x="784" y="262"/>
                </a:cubicBezTo>
                <a:cubicBezTo>
                  <a:pt x="784" y="117"/>
                  <a:pt x="656" y="0"/>
                  <a:pt x="499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1" y="6246965"/>
            <a:ext cx="610961" cy="464225"/>
          </a:xfrm>
          <a:custGeom>
            <a:avLst/>
            <a:gdLst>
              <a:gd name="T0" fmla="*/ 499 w 784"/>
              <a:gd name="T1" fmla="*/ 0 h 524"/>
              <a:gd name="T2" fmla="*/ 0 w 784"/>
              <a:gd name="T3" fmla="*/ 0 h 524"/>
              <a:gd name="T4" fmla="*/ 0 w 784"/>
              <a:gd name="T5" fmla="*/ 524 h 524"/>
              <a:gd name="T6" fmla="*/ 499 w 784"/>
              <a:gd name="T7" fmla="*/ 524 h 524"/>
              <a:gd name="T8" fmla="*/ 784 w 784"/>
              <a:gd name="T9" fmla="*/ 262 h 524"/>
              <a:gd name="T10" fmla="*/ 499 w 784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4" h="524">
                <a:moveTo>
                  <a:pt x="49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4"/>
                  <a:pt x="0" y="524"/>
                  <a:pt x="0" y="524"/>
                </a:cubicBezTo>
                <a:cubicBezTo>
                  <a:pt x="499" y="524"/>
                  <a:pt x="499" y="524"/>
                  <a:pt x="499" y="524"/>
                </a:cubicBezTo>
                <a:cubicBezTo>
                  <a:pt x="656" y="524"/>
                  <a:pt x="784" y="407"/>
                  <a:pt x="784" y="262"/>
                </a:cubicBezTo>
                <a:cubicBezTo>
                  <a:pt x="784" y="117"/>
                  <a:pt x="656" y="0"/>
                  <a:pt x="499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1056000" y="369000"/>
          <a:ext cx="10080000" cy="61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31" y="1272696"/>
            <a:ext cx="1867616" cy="78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7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511139" y="6261100"/>
            <a:ext cx="436387" cy="450090"/>
          </a:xfrm>
          <a:prstGeom prst="ellipse">
            <a:avLst/>
          </a:prstGeom>
          <a:solidFill>
            <a:srgbClr val="EA5E1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13"/>
          <p:cNvSpPr>
            <a:spLocks/>
          </p:cNvSpPr>
          <p:nvPr/>
        </p:nvSpPr>
        <p:spPr bwMode="auto">
          <a:xfrm>
            <a:off x="1" y="779283"/>
            <a:ext cx="610961" cy="464225"/>
          </a:xfrm>
          <a:custGeom>
            <a:avLst/>
            <a:gdLst>
              <a:gd name="T0" fmla="*/ 499 w 784"/>
              <a:gd name="T1" fmla="*/ 0 h 524"/>
              <a:gd name="T2" fmla="*/ 0 w 784"/>
              <a:gd name="T3" fmla="*/ 0 h 524"/>
              <a:gd name="T4" fmla="*/ 0 w 784"/>
              <a:gd name="T5" fmla="*/ 524 h 524"/>
              <a:gd name="T6" fmla="*/ 499 w 784"/>
              <a:gd name="T7" fmla="*/ 524 h 524"/>
              <a:gd name="T8" fmla="*/ 784 w 784"/>
              <a:gd name="T9" fmla="*/ 262 h 524"/>
              <a:gd name="T10" fmla="*/ 499 w 784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4" h="524">
                <a:moveTo>
                  <a:pt x="49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4"/>
                  <a:pt x="0" y="524"/>
                  <a:pt x="0" y="524"/>
                </a:cubicBezTo>
                <a:cubicBezTo>
                  <a:pt x="499" y="524"/>
                  <a:pt x="499" y="524"/>
                  <a:pt x="499" y="524"/>
                </a:cubicBezTo>
                <a:cubicBezTo>
                  <a:pt x="656" y="524"/>
                  <a:pt x="784" y="407"/>
                  <a:pt x="784" y="262"/>
                </a:cubicBezTo>
                <a:cubicBezTo>
                  <a:pt x="784" y="117"/>
                  <a:pt x="656" y="0"/>
                  <a:pt x="499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1" y="6246965"/>
            <a:ext cx="610961" cy="464225"/>
          </a:xfrm>
          <a:custGeom>
            <a:avLst/>
            <a:gdLst>
              <a:gd name="T0" fmla="*/ 499 w 784"/>
              <a:gd name="T1" fmla="*/ 0 h 524"/>
              <a:gd name="T2" fmla="*/ 0 w 784"/>
              <a:gd name="T3" fmla="*/ 0 h 524"/>
              <a:gd name="T4" fmla="*/ 0 w 784"/>
              <a:gd name="T5" fmla="*/ 524 h 524"/>
              <a:gd name="T6" fmla="*/ 499 w 784"/>
              <a:gd name="T7" fmla="*/ 524 h 524"/>
              <a:gd name="T8" fmla="*/ 784 w 784"/>
              <a:gd name="T9" fmla="*/ 262 h 524"/>
              <a:gd name="T10" fmla="*/ 499 w 784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4" h="524">
                <a:moveTo>
                  <a:pt x="49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4"/>
                  <a:pt x="0" y="524"/>
                  <a:pt x="0" y="524"/>
                </a:cubicBezTo>
                <a:cubicBezTo>
                  <a:pt x="499" y="524"/>
                  <a:pt x="499" y="524"/>
                  <a:pt x="499" y="524"/>
                </a:cubicBezTo>
                <a:cubicBezTo>
                  <a:pt x="656" y="524"/>
                  <a:pt x="784" y="407"/>
                  <a:pt x="784" y="262"/>
                </a:cubicBezTo>
                <a:cubicBezTo>
                  <a:pt x="784" y="117"/>
                  <a:pt x="656" y="0"/>
                  <a:pt x="499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/>
          </p:nvPr>
        </p:nvGraphicFramePr>
        <p:xfrm>
          <a:off x="1056000" y="369000"/>
          <a:ext cx="10080000" cy="61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31" y="1272696"/>
            <a:ext cx="1867616" cy="78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0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511139" y="6261100"/>
            <a:ext cx="436387" cy="450090"/>
          </a:xfrm>
          <a:prstGeom prst="ellipse">
            <a:avLst/>
          </a:prstGeom>
          <a:solidFill>
            <a:srgbClr val="EA5E1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13"/>
          <p:cNvSpPr>
            <a:spLocks/>
          </p:cNvSpPr>
          <p:nvPr/>
        </p:nvSpPr>
        <p:spPr bwMode="auto">
          <a:xfrm>
            <a:off x="1" y="779283"/>
            <a:ext cx="610961" cy="464225"/>
          </a:xfrm>
          <a:custGeom>
            <a:avLst/>
            <a:gdLst>
              <a:gd name="T0" fmla="*/ 499 w 784"/>
              <a:gd name="T1" fmla="*/ 0 h 524"/>
              <a:gd name="T2" fmla="*/ 0 w 784"/>
              <a:gd name="T3" fmla="*/ 0 h 524"/>
              <a:gd name="T4" fmla="*/ 0 w 784"/>
              <a:gd name="T5" fmla="*/ 524 h 524"/>
              <a:gd name="T6" fmla="*/ 499 w 784"/>
              <a:gd name="T7" fmla="*/ 524 h 524"/>
              <a:gd name="T8" fmla="*/ 784 w 784"/>
              <a:gd name="T9" fmla="*/ 262 h 524"/>
              <a:gd name="T10" fmla="*/ 499 w 784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4" h="524">
                <a:moveTo>
                  <a:pt x="49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4"/>
                  <a:pt x="0" y="524"/>
                  <a:pt x="0" y="524"/>
                </a:cubicBezTo>
                <a:cubicBezTo>
                  <a:pt x="499" y="524"/>
                  <a:pt x="499" y="524"/>
                  <a:pt x="499" y="524"/>
                </a:cubicBezTo>
                <a:cubicBezTo>
                  <a:pt x="656" y="524"/>
                  <a:pt x="784" y="407"/>
                  <a:pt x="784" y="262"/>
                </a:cubicBezTo>
                <a:cubicBezTo>
                  <a:pt x="784" y="117"/>
                  <a:pt x="656" y="0"/>
                  <a:pt x="499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1" y="6246965"/>
            <a:ext cx="610961" cy="464225"/>
          </a:xfrm>
          <a:custGeom>
            <a:avLst/>
            <a:gdLst>
              <a:gd name="T0" fmla="*/ 499 w 784"/>
              <a:gd name="T1" fmla="*/ 0 h 524"/>
              <a:gd name="T2" fmla="*/ 0 w 784"/>
              <a:gd name="T3" fmla="*/ 0 h 524"/>
              <a:gd name="T4" fmla="*/ 0 w 784"/>
              <a:gd name="T5" fmla="*/ 524 h 524"/>
              <a:gd name="T6" fmla="*/ 499 w 784"/>
              <a:gd name="T7" fmla="*/ 524 h 524"/>
              <a:gd name="T8" fmla="*/ 784 w 784"/>
              <a:gd name="T9" fmla="*/ 262 h 524"/>
              <a:gd name="T10" fmla="*/ 499 w 784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4" h="524">
                <a:moveTo>
                  <a:pt x="49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4"/>
                  <a:pt x="0" y="524"/>
                  <a:pt x="0" y="524"/>
                </a:cubicBezTo>
                <a:cubicBezTo>
                  <a:pt x="499" y="524"/>
                  <a:pt x="499" y="524"/>
                  <a:pt x="499" y="524"/>
                </a:cubicBezTo>
                <a:cubicBezTo>
                  <a:pt x="656" y="524"/>
                  <a:pt x="784" y="407"/>
                  <a:pt x="784" y="262"/>
                </a:cubicBezTo>
                <a:cubicBezTo>
                  <a:pt x="784" y="117"/>
                  <a:pt x="656" y="0"/>
                  <a:pt x="499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1056000" y="369000"/>
          <a:ext cx="10080000" cy="61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31" y="1272696"/>
            <a:ext cx="1867616" cy="78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5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511139" y="6261100"/>
            <a:ext cx="436387" cy="450090"/>
          </a:xfrm>
          <a:prstGeom prst="ellipse">
            <a:avLst/>
          </a:prstGeom>
          <a:solidFill>
            <a:srgbClr val="EA5E1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13"/>
          <p:cNvSpPr>
            <a:spLocks/>
          </p:cNvSpPr>
          <p:nvPr/>
        </p:nvSpPr>
        <p:spPr bwMode="auto">
          <a:xfrm>
            <a:off x="1" y="779283"/>
            <a:ext cx="610961" cy="464225"/>
          </a:xfrm>
          <a:custGeom>
            <a:avLst/>
            <a:gdLst>
              <a:gd name="T0" fmla="*/ 499 w 784"/>
              <a:gd name="T1" fmla="*/ 0 h 524"/>
              <a:gd name="T2" fmla="*/ 0 w 784"/>
              <a:gd name="T3" fmla="*/ 0 h 524"/>
              <a:gd name="T4" fmla="*/ 0 w 784"/>
              <a:gd name="T5" fmla="*/ 524 h 524"/>
              <a:gd name="T6" fmla="*/ 499 w 784"/>
              <a:gd name="T7" fmla="*/ 524 h 524"/>
              <a:gd name="T8" fmla="*/ 784 w 784"/>
              <a:gd name="T9" fmla="*/ 262 h 524"/>
              <a:gd name="T10" fmla="*/ 499 w 784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4" h="524">
                <a:moveTo>
                  <a:pt x="49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4"/>
                  <a:pt x="0" y="524"/>
                  <a:pt x="0" y="524"/>
                </a:cubicBezTo>
                <a:cubicBezTo>
                  <a:pt x="499" y="524"/>
                  <a:pt x="499" y="524"/>
                  <a:pt x="499" y="524"/>
                </a:cubicBezTo>
                <a:cubicBezTo>
                  <a:pt x="656" y="524"/>
                  <a:pt x="784" y="407"/>
                  <a:pt x="784" y="262"/>
                </a:cubicBezTo>
                <a:cubicBezTo>
                  <a:pt x="784" y="117"/>
                  <a:pt x="656" y="0"/>
                  <a:pt x="499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1" y="6246965"/>
            <a:ext cx="610961" cy="464225"/>
          </a:xfrm>
          <a:custGeom>
            <a:avLst/>
            <a:gdLst>
              <a:gd name="T0" fmla="*/ 499 w 784"/>
              <a:gd name="T1" fmla="*/ 0 h 524"/>
              <a:gd name="T2" fmla="*/ 0 w 784"/>
              <a:gd name="T3" fmla="*/ 0 h 524"/>
              <a:gd name="T4" fmla="*/ 0 w 784"/>
              <a:gd name="T5" fmla="*/ 524 h 524"/>
              <a:gd name="T6" fmla="*/ 499 w 784"/>
              <a:gd name="T7" fmla="*/ 524 h 524"/>
              <a:gd name="T8" fmla="*/ 784 w 784"/>
              <a:gd name="T9" fmla="*/ 262 h 524"/>
              <a:gd name="T10" fmla="*/ 499 w 784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4" h="524">
                <a:moveTo>
                  <a:pt x="49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4"/>
                  <a:pt x="0" y="524"/>
                  <a:pt x="0" y="524"/>
                </a:cubicBezTo>
                <a:cubicBezTo>
                  <a:pt x="499" y="524"/>
                  <a:pt x="499" y="524"/>
                  <a:pt x="499" y="524"/>
                </a:cubicBezTo>
                <a:cubicBezTo>
                  <a:pt x="656" y="524"/>
                  <a:pt x="784" y="407"/>
                  <a:pt x="784" y="262"/>
                </a:cubicBezTo>
                <a:cubicBezTo>
                  <a:pt x="784" y="117"/>
                  <a:pt x="656" y="0"/>
                  <a:pt x="499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/>
          </p:nvPr>
        </p:nvGraphicFramePr>
        <p:xfrm>
          <a:off x="1056000" y="369000"/>
          <a:ext cx="10080000" cy="61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31" y="1272696"/>
            <a:ext cx="1867616" cy="78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7011"/>
          <a:stretch>
            <a:fillRect/>
          </a:stretch>
        </p:blipFill>
        <p:spPr/>
      </p:pic>
      <p:sp>
        <p:nvSpPr>
          <p:cNvPr id="6" name="Oval 5"/>
          <p:cNvSpPr/>
          <p:nvPr/>
        </p:nvSpPr>
        <p:spPr>
          <a:xfrm>
            <a:off x="-311325" y="3303076"/>
            <a:ext cx="4686300" cy="4686300"/>
          </a:xfrm>
          <a:prstGeom prst="ellipse">
            <a:avLst/>
          </a:prstGeom>
          <a:solidFill>
            <a:srgbClr val="EA5E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3715580" y="3303076"/>
            <a:ext cx="970719" cy="970719"/>
          </a:xfrm>
          <a:prstGeom prst="ellipse">
            <a:avLst/>
          </a:prstGeom>
          <a:solidFill>
            <a:srgbClr val="EA5E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4897113"/>
            <a:ext cx="4406181" cy="89548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b="1" dirty="0" smtClean="0">
                <a:solidFill>
                  <a:schemeClr val="bg1"/>
                </a:solidFill>
              </a:rPr>
              <a:t>Autoría y financiamiento</a:t>
            </a:r>
            <a:endParaRPr lang="id-ID" sz="4800" b="1" dirty="0">
              <a:solidFill>
                <a:schemeClr val="bg1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80118" y="5577760"/>
            <a:ext cx="4406181" cy="7624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d-ID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Autoría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9916" y="1542393"/>
            <a:ext cx="10427367" cy="4192659"/>
          </a:xfrm>
        </p:spPr>
        <p:txBody>
          <a:bodyPr>
            <a:normAutofit fontScale="92500"/>
          </a:bodyPr>
          <a:lstStyle/>
          <a:p>
            <a:pPr algn="just"/>
            <a:r>
              <a:rPr lang="es-MX" dirty="0" smtClean="0"/>
              <a:t>Logotipo.</a:t>
            </a:r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Régimen fiscal.</a:t>
            </a:r>
          </a:p>
          <a:p>
            <a:pPr lvl="1" algn="just"/>
            <a:r>
              <a:rPr lang="es-MX" dirty="0" smtClean="0"/>
              <a:t>Persona </a:t>
            </a:r>
            <a:r>
              <a:rPr lang="es-MX" dirty="0"/>
              <a:t>física con el RFC LOVL71011137A,  a nombre de Luis Arturo López Vergara</a:t>
            </a:r>
            <a:r>
              <a:rPr lang="id-ID" dirty="0" smtClean="0"/>
              <a:t>.</a:t>
            </a:r>
            <a:endParaRPr lang="es-MX" dirty="0" smtClean="0"/>
          </a:p>
          <a:p>
            <a:pPr lvl="1" algn="just"/>
            <a:r>
              <a:rPr lang="es-MX" dirty="0" smtClean="0"/>
              <a:t>Domicilio fiscal Circuito Mantarraya No.17, Fraccionamiento Arrecife, Col. La Puerta, Zihuatanejo, Guerrero. C.P. 40880</a:t>
            </a:r>
          </a:p>
          <a:p>
            <a:pPr lvl="1" algn="just"/>
            <a:r>
              <a:rPr lang="es-MX" dirty="0" smtClean="0"/>
              <a:t>Teléfono (443)393 79 64.</a:t>
            </a:r>
          </a:p>
          <a:p>
            <a:pPr lvl="1" algn="just"/>
            <a:r>
              <a:rPr lang="es-MX" dirty="0" smtClean="0"/>
              <a:t>Correo Electrónico : </a:t>
            </a:r>
            <a:r>
              <a:rPr lang="es-MX" dirty="0" smtClean="0">
                <a:hlinkClick r:id="rId2"/>
              </a:rPr>
              <a:t>luislopezv@enfocateconsultores.org</a:t>
            </a:r>
            <a:endParaRPr lang="es-MX" dirty="0" smtClean="0"/>
          </a:p>
          <a:p>
            <a:pPr marL="457200" lvl="1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 smtClean="0"/>
          </a:p>
          <a:p>
            <a:pPr algn="just"/>
            <a:endParaRPr lang="es-MX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96" y="1373440"/>
            <a:ext cx="4461903" cy="18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7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Financiamiento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9916" y="1542393"/>
            <a:ext cx="10427367" cy="4192659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Recursos aplicados Monto Total $55,000</a:t>
            </a:r>
          </a:p>
          <a:p>
            <a:pPr algn="just"/>
            <a:r>
              <a:rPr lang="es-MX" dirty="0" smtClean="0"/>
              <a:t>Copatrocinadores No aplica</a:t>
            </a:r>
          </a:p>
          <a:p>
            <a:pPr algn="just"/>
            <a:r>
              <a:rPr lang="es-MX" dirty="0" smtClean="0"/>
              <a:t>Factura No aplica al ser un convenio de colaboración y alianza estratégica.</a:t>
            </a:r>
          </a:p>
          <a:p>
            <a:pPr algn="just"/>
            <a:r>
              <a:rPr lang="es-MX" dirty="0" smtClean="0"/>
              <a:t>Currículum Anexo Digital e impreso.</a:t>
            </a:r>
          </a:p>
          <a:p>
            <a:pPr marL="457200" lvl="1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 smtClean="0"/>
          </a:p>
          <a:p>
            <a:pPr algn="just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0352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8" b="11768"/>
          <a:stretch>
            <a:fillRect/>
          </a:stretch>
        </p:blipFill>
        <p:spPr/>
      </p:pic>
      <p:sp>
        <p:nvSpPr>
          <p:cNvPr id="5" name="Freeform 4"/>
          <p:cNvSpPr>
            <a:spLocks/>
          </p:cNvSpPr>
          <p:nvPr/>
        </p:nvSpPr>
        <p:spPr bwMode="auto">
          <a:xfrm rot="10800000" flipH="1">
            <a:off x="0" y="4452283"/>
            <a:ext cx="6457950" cy="2090012"/>
          </a:xfrm>
          <a:custGeom>
            <a:avLst/>
            <a:gdLst>
              <a:gd name="connsiteX0" fmla="*/ 5453130 w 6457950"/>
              <a:gd name="connsiteY0" fmla="*/ 0 h 2090012"/>
              <a:gd name="connsiteX1" fmla="*/ 1066357 w 6457950"/>
              <a:gd name="connsiteY1" fmla="*/ 0 h 2090012"/>
              <a:gd name="connsiteX2" fmla="*/ 0 w 6457950"/>
              <a:gd name="connsiteY2" fmla="*/ 0 h 2090012"/>
              <a:gd name="connsiteX3" fmla="*/ 0 w 6457950"/>
              <a:gd name="connsiteY3" fmla="*/ 2090012 h 2090012"/>
              <a:gd name="connsiteX4" fmla="*/ 440864 w 6457950"/>
              <a:gd name="connsiteY4" fmla="*/ 2090012 h 2090012"/>
              <a:gd name="connsiteX5" fmla="*/ 5453130 w 6457950"/>
              <a:gd name="connsiteY5" fmla="*/ 2090012 h 2090012"/>
              <a:gd name="connsiteX6" fmla="*/ 6457950 w 6457950"/>
              <a:gd name="connsiteY6" fmla="*/ 1045006 h 2090012"/>
              <a:gd name="connsiteX7" fmla="*/ 5453130 w 6457950"/>
              <a:gd name="connsiteY7" fmla="*/ 0 h 209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7950" h="2090012">
                <a:moveTo>
                  <a:pt x="5453130" y="0"/>
                </a:moveTo>
                <a:cubicBezTo>
                  <a:pt x="3966348" y="0"/>
                  <a:pt x="2503665" y="0"/>
                  <a:pt x="1066357" y="0"/>
                </a:cubicBezTo>
                <a:lnTo>
                  <a:pt x="0" y="0"/>
                </a:lnTo>
                <a:lnTo>
                  <a:pt x="0" y="2090012"/>
                </a:lnTo>
                <a:lnTo>
                  <a:pt x="440864" y="2090012"/>
                </a:lnTo>
                <a:cubicBezTo>
                  <a:pt x="3885656" y="2090012"/>
                  <a:pt x="5453130" y="2090012"/>
                  <a:pt x="5453130" y="2090012"/>
                </a:cubicBezTo>
                <a:cubicBezTo>
                  <a:pt x="6013960" y="2090012"/>
                  <a:pt x="6457950" y="1615009"/>
                  <a:pt x="6457950" y="1045006"/>
                </a:cubicBezTo>
                <a:cubicBezTo>
                  <a:pt x="6457950" y="463128"/>
                  <a:pt x="6013960" y="0"/>
                  <a:pt x="5453130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" y="4925175"/>
            <a:ext cx="5891753" cy="11061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chemeClr val="bg1"/>
                </a:solidFill>
              </a:rPr>
              <a:t>Anexos</a:t>
            </a:r>
          </a:p>
          <a:p>
            <a:endParaRPr lang="id-ID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8" b="11768"/>
          <a:stretch>
            <a:fillRect/>
          </a:stretch>
        </p:blipFill>
        <p:spPr/>
      </p:pic>
      <p:sp>
        <p:nvSpPr>
          <p:cNvPr id="5" name="Freeform 4"/>
          <p:cNvSpPr>
            <a:spLocks/>
          </p:cNvSpPr>
          <p:nvPr/>
        </p:nvSpPr>
        <p:spPr bwMode="auto">
          <a:xfrm rot="10800000" flipH="1">
            <a:off x="0" y="4452283"/>
            <a:ext cx="6457950" cy="2090012"/>
          </a:xfrm>
          <a:custGeom>
            <a:avLst/>
            <a:gdLst>
              <a:gd name="connsiteX0" fmla="*/ 5453130 w 6457950"/>
              <a:gd name="connsiteY0" fmla="*/ 0 h 2090012"/>
              <a:gd name="connsiteX1" fmla="*/ 1066357 w 6457950"/>
              <a:gd name="connsiteY1" fmla="*/ 0 h 2090012"/>
              <a:gd name="connsiteX2" fmla="*/ 0 w 6457950"/>
              <a:gd name="connsiteY2" fmla="*/ 0 h 2090012"/>
              <a:gd name="connsiteX3" fmla="*/ 0 w 6457950"/>
              <a:gd name="connsiteY3" fmla="*/ 2090012 h 2090012"/>
              <a:gd name="connsiteX4" fmla="*/ 440864 w 6457950"/>
              <a:gd name="connsiteY4" fmla="*/ 2090012 h 2090012"/>
              <a:gd name="connsiteX5" fmla="*/ 5453130 w 6457950"/>
              <a:gd name="connsiteY5" fmla="*/ 2090012 h 2090012"/>
              <a:gd name="connsiteX6" fmla="*/ 6457950 w 6457950"/>
              <a:gd name="connsiteY6" fmla="*/ 1045006 h 2090012"/>
              <a:gd name="connsiteX7" fmla="*/ 5453130 w 6457950"/>
              <a:gd name="connsiteY7" fmla="*/ 0 h 209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7950" h="2090012">
                <a:moveTo>
                  <a:pt x="5453130" y="0"/>
                </a:moveTo>
                <a:cubicBezTo>
                  <a:pt x="3966348" y="0"/>
                  <a:pt x="2503665" y="0"/>
                  <a:pt x="1066357" y="0"/>
                </a:cubicBezTo>
                <a:lnTo>
                  <a:pt x="0" y="0"/>
                </a:lnTo>
                <a:lnTo>
                  <a:pt x="0" y="2090012"/>
                </a:lnTo>
                <a:lnTo>
                  <a:pt x="440864" y="2090012"/>
                </a:lnTo>
                <a:cubicBezTo>
                  <a:pt x="3885656" y="2090012"/>
                  <a:pt x="5453130" y="2090012"/>
                  <a:pt x="5453130" y="2090012"/>
                </a:cubicBezTo>
                <a:cubicBezTo>
                  <a:pt x="6013960" y="2090012"/>
                  <a:pt x="6457950" y="1615009"/>
                  <a:pt x="6457950" y="1045006"/>
                </a:cubicBezTo>
                <a:cubicBezTo>
                  <a:pt x="6457950" y="463128"/>
                  <a:pt x="6013960" y="0"/>
                  <a:pt x="5453130" y="0"/>
                </a:cubicBezTo>
                <a:close/>
              </a:path>
            </a:pathLst>
          </a:custGeom>
          <a:solidFill>
            <a:srgbClr val="EA5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" y="4925175"/>
            <a:ext cx="5891753" cy="11061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chemeClr val="bg1"/>
                </a:solidFill>
              </a:rPr>
              <a:t>Gracias</a:t>
            </a:r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7011"/>
          <a:stretch>
            <a:fillRect/>
          </a:stretch>
        </p:blipFill>
        <p:spPr/>
      </p:pic>
      <p:sp>
        <p:nvSpPr>
          <p:cNvPr id="6" name="Oval 5"/>
          <p:cNvSpPr/>
          <p:nvPr/>
        </p:nvSpPr>
        <p:spPr>
          <a:xfrm>
            <a:off x="-311325" y="3303076"/>
            <a:ext cx="4686300" cy="4686300"/>
          </a:xfrm>
          <a:prstGeom prst="ellipse">
            <a:avLst/>
          </a:prstGeom>
          <a:solidFill>
            <a:srgbClr val="EA5E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3715580" y="3303076"/>
            <a:ext cx="970719" cy="970719"/>
          </a:xfrm>
          <a:prstGeom prst="ellipse">
            <a:avLst/>
          </a:prstGeom>
          <a:solidFill>
            <a:srgbClr val="EA5E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80119" y="4881071"/>
            <a:ext cx="4406181" cy="8954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b="1" dirty="0" smtClean="0">
                <a:solidFill>
                  <a:schemeClr val="bg1"/>
                </a:solidFill>
              </a:rPr>
              <a:t>Datos</a:t>
            </a:r>
            <a:endParaRPr lang="id-ID" sz="4800" b="1" dirty="0">
              <a:solidFill>
                <a:schemeClr val="bg1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80118" y="5577760"/>
            <a:ext cx="4406181" cy="7624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d-ID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Lato" panose="020F0502020204030203" pitchFamily="34" charset="0"/>
              </a:rPr>
              <a:t>¿Quienes somos</a:t>
            </a:r>
            <a:r>
              <a:rPr lang="es-MX" dirty="0" smtClean="0"/>
              <a:t>?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r>
              <a:rPr lang="fr-FR" dirty="0" err="1" smtClean="0"/>
              <a:t>Móvil</a:t>
            </a:r>
            <a:r>
              <a:rPr lang="fr-FR" dirty="0" smtClean="0"/>
              <a:t>: +52 (443) 393 79 64 | e-mail: luislopezv@enfocateconsultores.org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A302-B361-479B-9BA1-83A48C939188}" type="slidenum">
              <a:rPr lang="id-ID" smtClean="0"/>
              <a:t>4</a:t>
            </a:fld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631371" y="1751581"/>
            <a:ext cx="10929257" cy="4197040"/>
          </a:xfrm>
          <a:prstGeom prst="rect">
            <a:avLst/>
          </a:prstGeom>
          <a:noFill/>
        </p:spPr>
        <p:txBody>
          <a:bodyPr wrap="square" rIns="192000" bIns="48000" numCol="2" spcCol="360000" rtlCol="0">
            <a:spAutoFit/>
          </a:bodyPr>
          <a:lstStyle/>
          <a:p>
            <a:pPr algn="just"/>
            <a:r>
              <a:rPr lang="es-MX" sz="1200" b="1" dirty="0" smtClean="0">
                <a:solidFill>
                  <a:schemeClr val="tx2"/>
                </a:solidFill>
              </a:rPr>
              <a:t>Para fines fiscales,</a:t>
            </a:r>
            <a:r>
              <a:rPr lang="id-ID" sz="1200" b="1" dirty="0" smtClean="0">
                <a:solidFill>
                  <a:schemeClr val="tx2"/>
                </a:solidFill>
              </a:rPr>
              <a:t> </a:t>
            </a:r>
            <a:r>
              <a:rPr lang="es-MX" sz="1200" dirty="0" smtClean="0">
                <a:solidFill>
                  <a:schemeClr val="tx2"/>
                </a:solidFill>
              </a:rPr>
              <a:t>nos encontramos dados de alta como persona física con el RFC </a:t>
            </a:r>
            <a:r>
              <a:rPr lang="es-MX" sz="1200" b="1" dirty="0" smtClean="0">
                <a:solidFill>
                  <a:schemeClr val="tx2"/>
                </a:solidFill>
              </a:rPr>
              <a:t>LOVL71011137A,  a nombre de Luis Arturo López Vergara</a:t>
            </a:r>
            <a:r>
              <a:rPr lang="id-ID" sz="1200" dirty="0" smtClean="0">
                <a:solidFill>
                  <a:schemeClr val="tx2"/>
                </a:solidFill>
              </a:rPr>
              <a:t>.</a:t>
            </a:r>
            <a:r>
              <a:rPr lang="es-MX" sz="1200" dirty="0" smtClean="0">
                <a:solidFill>
                  <a:schemeClr val="tx2"/>
                </a:solidFill>
              </a:rPr>
              <a:t> Desde el año de 1993 comenzamos a operar llevando a cabo el comercio de computadoras y accesorios,  brindando asesoría a nuestros clientes.</a:t>
            </a:r>
            <a:endParaRPr lang="id-ID" sz="1200" dirty="0">
              <a:solidFill>
                <a:schemeClr val="tx2"/>
              </a:solidFill>
            </a:endParaRPr>
          </a:p>
          <a:p>
            <a:pPr algn="just"/>
            <a:endParaRPr lang="id-ID" sz="1200" b="1" i="1" dirty="0">
              <a:solidFill>
                <a:schemeClr val="tx2"/>
              </a:solidFill>
            </a:endParaRPr>
          </a:p>
          <a:p>
            <a:pPr algn="just"/>
            <a:r>
              <a:rPr lang="es-MX" sz="1200" dirty="0" smtClean="0">
                <a:solidFill>
                  <a:schemeClr val="tx2"/>
                </a:solidFill>
              </a:rPr>
              <a:t>En el año 2001 nos incorporamos a la primer campaña política como encargados del área de prensa y comunicación empleando el uso de páginas web y desarrollando e imprimiendo periódicos, al igual que aplicando encuestas de medición y posicionamiento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en-US" sz="1200" dirty="0">
              <a:solidFill>
                <a:schemeClr val="tx2"/>
              </a:solidFill>
            </a:endParaRPr>
          </a:p>
          <a:p>
            <a:pPr algn="just"/>
            <a:r>
              <a:rPr lang="es-MX" sz="1200" dirty="0" smtClean="0">
                <a:solidFill>
                  <a:schemeClr val="tx2"/>
                </a:solidFill>
              </a:rPr>
              <a:t>En el 2005 nos incorporamos a nuestra segunda campaña política, asesorando en el área de comunicación y prensa. También de se crearon y aplicaron encuestas de medición y posicionamiento. </a:t>
            </a:r>
          </a:p>
          <a:p>
            <a:pPr algn="just"/>
            <a:endParaRPr lang="en-US" sz="1200" dirty="0" smtClean="0">
              <a:solidFill>
                <a:schemeClr val="tx2"/>
              </a:solidFill>
            </a:endParaRPr>
          </a:p>
          <a:p>
            <a:pPr algn="just"/>
            <a:r>
              <a:rPr lang="es-MX" sz="1200" dirty="0" smtClean="0">
                <a:solidFill>
                  <a:schemeClr val="tx2"/>
                </a:solidFill>
              </a:rPr>
              <a:t>Durante el 2008 al 2012 participamos en labores académicas y de actualización permitiendo ponernos a la vanguardia en el uso de las nuevas tecnologías.</a:t>
            </a:r>
            <a:endParaRPr lang="id-ID" sz="1200" dirty="0" smtClean="0">
              <a:solidFill>
                <a:schemeClr val="tx2"/>
              </a:solidFill>
            </a:endParaRPr>
          </a:p>
          <a:p>
            <a:pPr algn="just"/>
            <a:endParaRPr lang="en-US" sz="1200" dirty="0" smtClean="0">
              <a:solidFill>
                <a:schemeClr val="tx2"/>
              </a:solidFill>
            </a:endParaRPr>
          </a:p>
          <a:p>
            <a:pPr algn="just"/>
            <a:endParaRPr lang="id-ID" sz="1200" b="1" dirty="0" smtClean="0">
              <a:solidFill>
                <a:schemeClr val="tx2"/>
              </a:solidFill>
            </a:endParaRPr>
          </a:p>
          <a:p>
            <a:pPr algn="just"/>
            <a:endParaRPr lang="es-MX" sz="1200" b="1" dirty="0" smtClean="0">
              <a:solidFill>
                <a:schemeClr val="tx2"/>
              </a:solidFill>
            </a:endParaRPr>
          </a:p>
          <a:p>
            <a:pPr algn="just"/>
            <a:endParaRPr lang="id-ID" sz="1200" b="1" dirty="0" smtClean="0">
              <a:solidFill>
                <a:schemeClr val="tx2"/>
              </a:solidFill>
            </a:endParaRPr>
          </a:p>
          <a:p>
            <a:pPr algn="just"/>
            <a:endParaRPr lang="id-ID" sz="1200" b="1" dirty="0" smtClean="0">
              <a:solidFill>
                <a:schemeClr val="tx2"/>
              </a:solidFill>
            </a:endParaRPr>
          </a:p>
          <a:p>
            <a:pPr algn="just"/>
            <a:endParaRPr lang="id-ID" sz="1200" b="1" dirty="0">
              <a:solidFill>
                <a:schemeClr val="tx2"/>
              </a:solidFill>
            </a:endParaRPr>
          </a:p>
          <a:p>
            <a:pPr algn="just"/>
            <a:r>
              <a:rPr lang="es-MX" sz="1200" b="1" dirty="0" smtClean="0">
                <a:solidFill>
                  <a:schemeClr val="tx2"/>
                </a:solidFill>
              </a:rPr>
              <a:t>En el 2012 nos incorporamos a nuestra tercera campaña política, </a:t>
            </a:r>
            <a:r>
              <a:rPr lang="es-MX" sz="1200" dirty="0" smtClean="0">
                <a:solidFill>
                  <a:schemeClr val="tx2"/>
                </a:solidFill>
              </a:rPr>
              <a:t>asesorando y llevando a cabo como encargados los medios electrónicos de la campaña al igual que el monitoreo y reacción en redes sociales</a:t>
            </a:r>
            <a:r>
              <a:rPr lang="id-ID" sz="1200" dirty="0" smtClean="0">
                <a:solidFill>
                  <a:schemeClr val="tx2"/>
                </a:solidFill>
              </a:rPr>
              <a:t>.</a:t>
            </a:r>
            <a:r>
              <a:rPr lang="es-MX" sz="1200" dirty="0" smtClean="0">
                <a:solidFill>
                  <a:schemeClr val="tx2"/>
                </a:solidFill>
              </a:rPr>
              <a:t> Se crearon y aplicaron encuestas de tipo hibridas para medición de posicionamiento e intención del voto. Durante ese gobierno participamos en el área de comunicación social y también fuimos encargados de la tesorería municipal.</a:t>
            </a:r>
            <a:endParaRPr lang="id-ID" sz="1200" dirty="0">
              <a:solidFill>
                <a:schemeClr val="tx2"/>
              </a:solidFill>
            </a:endParaRPr>
          </a:p>
          <a:p>
            <a:pPr algn="just"/>
            <a:endParaRPr lang="en-US" sz="1200" dirty="0">
              <a:solidFill>
                <a:schemeClr val="tx2"/>
              </a:solidFill>
            </a:endParaRPr>
          </a:p>
          <a:p>
            <a:pPr algn="just"/>
            <a:r>
              <a:rPr lang="es-MX" sz="1200" dirty="0" smtClean="0">
                <a:solidFill>
                  <a:schemeClr val="tx2"/>
                </a:solidFill>
              </a:rPr>
              <a:t>Durante este 2015 nos encontramos asesorando en marketing político  a varios candidatos a presidentes municipales, diputados Federales y locales de los Estados de Michoacán y Guerrero.</a:t>
            </a:r>
          </a:p>
          <a:p>
            <a:pPr algn="just"/>
            <a:endParaRPr lang="es-MX" sz="1200" dirty="0" smtClean="0">
              <a:solidFill>
                <a:schemeClr val="tx2"/>
              </a:solidFill>
            </a:endParaRPr>
          </a:p>
          <a:p>
            <a:pPr algn="just"/>
            <a:r>
              <a:rPr lang="es-MX" sz="1200" dirty="0" smtClean="0">
                <a:solidFill>
                  <a:schemeClr val="tx2"/>
                </a:solidFill>
              </a:rPr>
              <a:t>Nos encontramos registrados ante el INE, en el Registro Nacional de Proveedores con folio </a:t>
            </a:r>
            <a:r>
              <a:rPr lang="es-MX" sz="1200" b="1" dirty="0" smtClean="0">
                <a:solidFill>
                  <a:schemeClr val="tx2"/>
                </a:solidFill>
              </a:rPr>
              <a:t>RNP:201503052118069</a:t>
            </a:r>
            <a:r>
              <a:rPr lang="es-MX" sz="1200" dirty="0" smtClean="0">
                <a:solidFill>
                  <a:schemeClr val="tx2"/>
                </a:solidFill>
              </a:rPr>
              <a:t>. </a:t>
            </a:r>
            <a:endParaRPr lang="es-MX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9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1600" dirty="0" smtClean="0">
                <a:solidFill>
                  <a:schemeClr val="tx2"/>
                </a:solidFill>
              </a:rPr>
              <a:t>El patrocinio, solicitud, orden y pago de la encuesta corrió por parte de Luis Arturo López Vergara con denominación comercial de Enfócate Consultores y Comunicación.</a:t>
            </a:r>
          </a:p>
          <a:p>
            <a:pPr algn="just"/>
            <a:r>
              <a:rPr lang="es-MX" sz="1600" dirty="0" smtClean="0">
                <a:solidFill>
                  <a:schemeClr val="tx2"/>
                </a:solidFill>
              </a:rPr>
              <a:t>Los </a:t>
            </a:r>
            <a:r>
              <a:rPr lang="es-MX" sz="1600" dirty="0" smtClean="0">
                <a:solidFill>
                  <a:schemeClr val="tx2"/>
                </a:solidFill>
              </a:rPr>
              <a:t>medio de </a:t>
            </a:r>
            <a:r>
              <a:rPr lang="es-MX" sz="1600" dirty="0" smtClean="0">
                <a:solidFill>
                  <a:schemeClr val="tx2"/>
                </a:solidFill>
              </a:rPr>
              <a:t>publicación fueron a través de los portales:</a:t>
            </a:r>
          </a:p>
          <a:p>
            <a:pPr lvl="1" algn="just"/>
            <a:r>
              <a:rPr lang="es-MX" sz="1400" dirty="0" smtClean="0">
                <a:solidFill>
                  <a:schemeClr val="tx2"/>
                </a:solidFill>
                <a:hlinkClick r:id="rId2"/>
              </a:rPr>
              <a:t>www.quadratin.com.mx</a:t>
            </a:r>
            <a:r>
              <a:rPr lang="es-MX" sz="1400" dirty="0" smtClean="0">
                <a:solidFill>
                  <a:schemeClr val="tx2"/>
                </a:solidFill>
              </a:rPr>
              <a:t>, en este portal se identifica el estudio por medio de </a:t>
            </a:r>
            <a:r>
              <a:rPr lang="es-MX" sz="1400" dirty="0">
                <a:solidFill>
                  <a:schemeClr val="tx2"/>
                </a:solidFill>
              </a:rPr>
              <a:t>la siguiente </a:t>
            </a:r>
            <a:r>
              <a:rPr lang="es-MX" sz="1400" dirty="0" smtClean="0">
                <a:solidFill>
                  <a:schemeClr val="tx2"/>
                </a:solidFill>
              </a:rPr>
              <a:t>liga: </a:t>
            </a:r>
            <a:r>
              <a:rPr lang="es-MX" sz="1400" dirty="0">
                <a:solidFill>
                  <a:srgbClr val="0070C0"/>
                </a:solidFill>
                <a:hlinkClick r:id="rId3"/>
              </a:rPr>
              <a:t>https://www.quadratin.com.mx/elecciones-2015/Morelia-aventajan-Silvano-Alfonso-y-PRI-en-los-6-distritos</a:t>
            </a:r>
            <a:r>
              <a:rPr lang="es-MX" sz="1400" dirty="0" smtClean="0">
                <a:solidFill>
                  <a:srgbClr val="0070C0"/>
                </a:solidFill>
                <a:hlinkClick r:id="rId3"/>
              </a:rPr>
              <a:t>/</a:t>
            </a:r>
            <a:endParaRPr lang="es-MX" sz="1400" dirty="0" smtClean="0">
              <a:solidFill>
                <a:srgbClr val="0070C0"/>
              </a:solidFill>
            </a:endParaRPr>
          </a:p>
          <a:p>
            <a:pPr lvl="1" algn="just"/>
            <a:endParaRPr lang="es-MX" sz="1400" dirty="0" smtClean="0">
              <a:solidFill>
                <a:schemeClr val="tx2"/>
              </a:solidFill>
            </a:endParaRPr>
          </a:p>
          <a:p>
            <a:pPr lvl="1" algn="just"/>
            <a:r>
              <a:rPr lang="es-MX" sz="1400" dirty="0" smtClean="0">
                <a:solidFill>
                  <a:schemeClr val="tx2"/>
                </a:solidFill>
                <a:hlinkClick r:id="rId4"/>
              </a:rPr>
              <a:t>http</a:t>
            </a:r>
            <a:r>
              <a:rPr lang="es-MX" sz="1400" dirty="0">
                <a:solidFill>
                  <a:schemeClr val="tx2"/>
                </a:solidFill>
                <a:hlinkClick r:id="rId4"/>
              </a:rPr>
              <a:t>://acueductoonline.com</a:t>
            </a:r>
            <a:r>
              <a:rPr lang="es-MX" sz="1400" dirty="0" smtClean="0">
                <a:solidFill>
                  <a:schemeClr val="tx2"/>
                </a:solidFill>
                <a:hlinkClick r:id="rId4"/>
              </a:rPr>
              <a:t>/</a:t>
            </a:r>
            <a:r>
              <a:rPr lang="es-MX" sz="1400" dirty="0" smtClean="0">
                <a:solidFill>
                  <a:schemeClr val="tx2"/>
                </a:solidFill>
              </a:rPr>
              <a:t>, en este portal se identifica el estudio por medio de la siguiente </a:t>
            </a:r>
            <a:r>
              <a:rPr lang="es-MX" sz="1400" dirty="0">
                <a:solidFill>
                  <a:schemeClr val="tx2"/>
                </a:solidFill>
              </a:rPr>
              <a:t>liga: </a:t>
            </a:r>
            <a:r>
              <a:rPr lang="es-MX" sz="1400" dirty="0">
                <a:solidFill>
                  <a:schemeClr val="tx2"/>
                </a:solidFill>
                <a:hlinkClick r:id="rId5"/>
              </a:rPr>
              <a:t>http://acueductoonline.com/2015/06/arriba-silvano-y-alfonso-enfocate/</a:t>
            </a:r>
            <a:endParaRPr lang="es-MX" sz="1400" dirty="0">
              <a:solidFill>
                <a:schemeClr val="tx2"/>
              </a:solidFill>
            </a:endParaRPr>
          </a:p>
          <a:p>
            <a:pPr lvl="1" algn="just"/>
            <a:endParaRPr lang="es-MX" sz="1400" dirty="0" smtClean="0">
              <a:solidFill>
                <a:schemeClr val="tx2"/>
              </a:solidFill>
            </a:endParaRPr>
          </a:p>
          <a:p>
            <a:pPr marL="228600" lvl="1" algn="just">
              <a:spcBef>
                <a:spcPts val="1000"/>
              </a:spcBef>
            </a:pPr>
            <a:r>
              <a:rPr lang="es-MX" sz="1600" dirty="0" smtClean="0">
                <a:solidFill>
                  <a:schemeClr val="tx2"/>
                </a:solidFill>
              </a:rPr>
              <a:t>La </a:t>
            </a:r>
            <a:r>
              <a:rPr lang="es-MX" sz="1600" dirty="0" smtClean="0">
                <a:solidFill>
                  <a:schemeClr val="tx2"/>
                </a:solidFill>
              </a:rPr>
              <a:t>fecha de publicación </a:t>
            </a:r>
            <a:r>
              <a:rPr lang="es-MX" sz="1600" dirty="0" smtClean="0">
                <a:solidFill>
                  <a:schemeClr val="tx2"/>
                </a:solidFill>
              </a:rPr>
              <a:t>en el caso del portal </a:t>
            </a:r>
            <a:r>
              <a:rPr lang="es-MX" sz="1600" dirty="0" err="1" smtClean="0">
                <a:solidFill>
                  <a:schemeClr val="tx2"/>
                </a:solidFill>
              </a:rPr>
              <a:t>Quadratin</a:t>
            </a:r>
            <a:r>
              <a:rPr lang="es-MX" sz="1600" dirty="0" smtClean="0">
                <a:solidFill>
                  <a:schemeClr val="tx2"/>
                </a:solidFill>
              </a:rPr>
              <a:t> fue el día 31 de mayo del 2015, y en el caso del portal </a:t>
            </a:r>
            <a:r>
              <a:rPr lang="es-MX" sz="1600" dirty="0" err="1" smtClean="0">
                <a:solidFill>
                  <a:schemeClr val="tx2"/>
                </a:solidFill>
              </a:rPr>
              <a:t>acueductoonline</a:t>
            </a:r>
            <a:r>
              <a:rPr lang="es-MX" sz="1600" dirty="0" smtClean="0">
                <a:solidFill>
                  <a:schemeClr val="tx2"/>
                </a:solidFill>
              </a:rPr>
              <a:t> fue el día 1 de Junio de 2015. La </a:t>
            </a:r>
            <a:r>
              <a:rPr lang="es-MX" sz="1600" dirty="0">
                <a:solidFill>
                  <a:schemeClr val="tx2"/>
                </a:solidFill>
              </a:rPr>
              <a:t>casa </a:t>
            </a:r>
            <a:r>
              <a:rPr lang="es-MX" sz="1600" dirty="0" smtClean="0">
                <a:solidFill>
                  <a:schemeClr val="tx2"/>
                </a:solidFill>
              </a:rPr>
              <a:t>Editorial </a:t>
            </a:r>
            <a:r>
              <a:rPr lang="es-MX" sz="1600" dirty="0">
                <a:solidFill>
                  <a:schemeClr val="tx2"/>
                </a:solidFill>
              </a:rPr>
              <a:t>Acueducto S.A. de C.V. </a:t>
            </a:r>
            <a:r>
              <a:rPr lang="es-MX" sz="1600" dirty="0" smtClean="0">
                <a:solidFill>
                  <a:schemeClr val="tx2"/>
                </a:solidFill>
              </a:rPr>
              <a:t>con denominación en línea de acueductoonline.com posterior a la </a:t>
            </a:r>
            <a:r>
              <a:rPr lang="es-MX" sz="1600" smtClean="0">
                <a:solidFill>
                  <a:schemeClr val="tx2"/>
                </a:solidFill>
              </a:rPr>
              <a:t>jornada electoral </a:t>
            </a:r>
            <a:r>
              <a:rPr lang="es-MX" sz="1600" dirty="0" smtClean="0">
                <a:solidFill>
                  <a:schemeClr val="tx2"/>
                </a:solidFill>
              </a:rPr>
              <a:t>publicara mediante suplemento esta encuesta.</a:t>
            </a:r>
            <a:endParaRPr lang="es-MX" sz="1600" dirty="0" smtClean="0">
              <a:solidFill>
                <a:schemeClr val="tx2"/>
              </a:solidFill>
            </a:endParaRPr>
          </a:p>
          <a:p>
            <a:pPr algn="just"/>
            <a:r>
              <a:rPr lang="es-MX" sz="1600" dirty="0" smtClean="0">
                <a:solidFill>
                  <a:schemeClr val="tx2"/>
                </a:solidFill>
              </a:rPr>
              <a:t>Este es un estudio Original.</a:t>
            </a:r>
          </a:p>
          <a:p>
            <a:pPr algn="just"/>
            <a:r>
              <a:rPr lang="es-MX" sz="1600" dirty="0" smtClean="0">
                <a:solidFill>
                  <a:schemeClr val="tx2"/>
                </a:solidFill>
              </a:rPr>
              <a:t>Se anexa </a:t>
            </a:r>
            <a:r>
              <a:rPr lang="es-MX" sz="1600" dirty="0" smtClean="0">
                <a:solidFill>
                  <a:schemeClr val="tx2"/>
                </a:solidFill>
              </a:rPr>
              <a:t>impresos de los portales señalados.</a:t>
            </a:r>
            <a:endParaRPr lang="es-MX" sz="1600" dirty="0" smtClean="0">
              <a:solidFill>
                <a:schemeClr val="tx2"/>
              </a:solidFill>
            </a:endParaRPr>
          </a:p>
          <a:p>
            <a:pPr algn="just"/>
            <a:endParaRPr lang="es-MX" sz="1400" dirty="0" smtClean="0">
              <a:solidFill>
                <a:schemeClr val="tx2"/>
              </a:solidFill>
            </a:endParaRPr>
          </a:p>
          <a:p>
            <a:pPr algn="just"/>
            <a:endParaRPr lang="es-MX" sz="1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 smtClean="0"/>
              <a:t>Quién </a:t>
            </a:r>
            <a:r>
              <a:rPr lang="es-MX" sz="2800" dirty="0"/>
              <a:t>patrocinó, solicitó, ordenó y pagó la encuesta o estudio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A302-B361-479B-9BA1-83A48C939188}" type="slidenum">
              <a:rPr lang="id-ID" smtClean="0"/>
              <a:pPr/>
              <a:t>5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894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7011"/>
          <a:stretch>
            <a:fillRect/>
          </a:stretch>
        </p:blipFill>
        <p:spPr/>
      </p:pic>
      <p:sp>
        <p:nvSpPr>
          <p:cNvPr id="6" name="Oval 5"/>
          <p:cNvSpPr/>
          <p:nvPr/>
        </p:nvSpPr>
        <p:spPr>
          <a:xfrm>
            <a:off x="-311325" y="3303076"/>
            <a:ext cx="4686300" cy="4686300"/>
          </a:xfrm>
          <a:prstGeom prst="ellipse">
            <a:avLst/>
          </a:prstGeom>
          <a:solidFill>
            <a:srgbClr val="EA5E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3715580" y="3303076"/>
            <a:ext cx="970719" cy="970719"/>
          </a:xfrm>
          <a:prstGeom prst="ellipse">
            <a:avLst/>
          </a:prstGeom>
          <a:solidFill>
            <a:srgbClr val="EA5E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80119" y="4881071"/>
            <a:ext cx="4406181" cy="8954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b="1" dirty="0" smtClean="0">
                <a:solidFill>
                  <a:schemeClr val="bg1"/>
                </a:solidFill>
              </a:rPr>
              <a:t>Objetivo</a:t>
            </a:r>
            <a:endParaRPr lang="id-ID" sz="4800" b="1" dirty="0">
              <a:solidFill>
                <a:schemeClr val="bg1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80118" y="5577760"/>
            <a:ext cx="4406181" cy="7624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d-ID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Clr>
                <a:schemeClr val="accent4"/>
              </a:buClr>
              <a:buSzPct val="150000"/>
              <a:buFont typeface="+mj-lt"/>
              <a:buAutoNum type="arabicPeriod"/>
            </a:pPr>
            <a:r>
              <a:rPr lang="es-MX" sz="1800" dirty="0">
                <a:solidFill>
                  <a:schemeClr val="tx2"/>
                </a:solidFill>
              </a:rPr>
              <a:t>El presente estudio pretende dar a conocer las preferencias electorales previas a las elecciones para Gobernador del Estado, Diputados Federales correspondientes a los distritos federales 8 y 10 con cabecera en Morelia, Diputados locales correspondientes a los distritos 10,11,16 y 17 con cabecera en Morelia, Presidente Municipal de Morelia, todos en el estado de Michoacán de Ocampo, que se realizó del </a:t>
            </a:r>
            <a:r>
              <a:rPr lang="es-MX" sz="1800" dirty="0" smtClean="0">
                <a:solidFill>
                  <a:schemeClr val="tx2"/>
                </a:solidFill>
              </a:rPr>
              <a:t>25 </a:t>
            </a:r>
            <a:r>
              <a:rPr lang="es-MX" sz="1800" dirty="0">
                <a:solidFill>
                  <a:schemeClr val="tx2"/>
                </a:solidFill>
              </a:rPr>
              <a:t>al </a:t>
            </a:r>
            <a:r>
              <a:rPr lang="es-MX" sz="1800" dirty="0" smtClean="0">
                <a:solidFill>
                  <a:schemeClr val="tx2"/>
                </a:solidFill>
              </a:rPr>
              <a:t>27 </a:t>
            </a:r>
            <a:r>
              <a:rPr lang="es-MX" sz="1800" dirty="0">
                <a:solidFill>
                  <a:schemeClr val="tx2"/>
                </a:solidFill>
              </a:rPr>
              <a:t>de </a:t>
            </a:r>
            <a:r>
              <a:rPr lang="es-MX" sz="1800" dirty="0" smtClean="0">
                <a:solidFill>
                  <a:schemeClr val="tx2"/>
                </a:solidFill>
              </a:rPr>
              <a:t>mayo de </a:t>
            </a:r>
            <a:r>
              <a:rPr lang="es-MX" sz="1800" dirty="0">
                <a:solidFill>
                  <a:schemeClr val="tx2"/>
                </a:solidFill>
              </a:rPr>
              <a:t>2015 </a:t>
            </a:r>
            <a:r>
              <a:rPr lang="id-ID" sz="1800" dirty="0">
                <a:solidFill>
                  <a:schemeClr val="tx2"/>
                </a:solidFill>
              </a:rPr>
              <a:t>.</a:t>
            </a:r>
          </a:p>
          <a:p>
            <a:pPr algn="just"/>
            <a:endParaRPr lang="es-MX" sz="1600" dirty="0" smtClean="0">
              <a:solidFill>
                <a:schemeClr val="tx2"/>
              </a:solidFill>
            </a:endParaRPr>
          </a:p>
          <a:p>
            <a:pPr algn="just"/>
            <a:endParaRPr lang="es-MX" sz="16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 smtClean="0"/>
              <a:t>Objetivo</a:t>
            </a:r>
            <a:endParaRPr lang="es-MX" sz="28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A302-B361-479B-9BA1-83A48C939188}" type="slidenum">
              <a:rPr lang="id-ID" smtClean="0"/>
              <a:pPr/>
              <a:t>7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063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7011"/>
          <a:stretch>
            <a:fillRect/>
          </a:stretch>
        </p:blipFill>
        <p:spPr/>
      </p:pic>
      <p:sp>
        <p:nvSpPr>
          <p:cNvPr id="6" name="Oval 5"/>
          <p:cNvSpPr/>
          <p:nvPr/>
        </p:nvSpPr>
        <p:spPr>
          <a:xfrm>
            <a:off x="-311325" y="3303076"/>
            <a:ext cx="4686300" cy="4686300"/>
          </a:xfrm>
          <a:prstGeom prst="ellipse">
            <a:avLst/>
          </a:prstGeom>
          <a:solidFill>
            <a:srgbClr val="EA5E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3715580" y="3303076"/>
            <a:ext cx="970719" cy="970719"/>
          </a:xfrm>
          <a:prstGeom prst="ellipse">
            <a:avLst/>
          </a:prstGeom>
          <a:solidFill>
            <a:srgbClr val="EA5E1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4897113"/>
            <a:ext cx="4406181" cy="89548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b="1" dirty="0" smtClean="0">
                <a:solidFill>
                  <a:schemeClr val="bg1"/>
                </a:solidFill>
              </a:rPr>
              <a:t>Diseño Muestral</a:t>
            </a:r>
            <a:endParaRPr lang="id-ID" sz="4800" b="1" dirty="0">
              <a:solidFill>
                <a:schemeClr val="bg1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80118" y="5577760"/>
            <a:ext cx="4406181" cy="7624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d-ID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21612" y="1341855"/>
            <a:ext cx="10515600" cy="4351338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chemeClr val="accent4"/>
              </a:buClr>
              <a:buSzPct val="150000"/>
              <a:buFont typeface="+mj-lt"/>
              <a:buAutoNum type="arabicPeriod"/>
            </a:pPr>
            <a:r>
              <a:rPr lang="es-MX" sz="1800" dirty="0"/>
              <a:t>Se utilizó como marco muestral el listado de las secciones electorales definidas por el Instituto Nacional </a:t>
            </a:r>
            <a:r>
              <a:rPr lang="es-MX" sz="1800" dirty="0" smtClean="0"/>
              <a:t>Electoral, en los distritos locales </a:t>
            </a:r>
            <a:r>
              <a:rPr lang="es-MX" sz="1800" dirty="0"/>
              <a:t>10,11,16 y 17 con cabecera en </a:t>
            </a:r>
            <a:r>
              <a:rPr lang="es-MX" sz="1800" dirty="0" smtClean="0"/>
              <a:t>la ciudad de Morelia, Michoacán. Solo se consideraron aquellas secciones electorales que cuentan con al menos el .4% de votantes registrados sobre el total, de los registrados en el listado nominal, un total de 49 secciones electorales mismas que se listan a continuación:</a:t>
            </a:r>
          </a:p>
          <a:p>
            <a:pPr marL="342900" indent="-342900" algn="just">
              <a:buClr>
                <a:schemeClr val="accent4"/>
              </a:buClr>
              <a:buSzPct val="150000"/>
              <a:buFont typeface="+mj-lt"/>
              <a:buAutoNum type="arabicPeriod"/>
            </a:pPr>
            <a:endParaRPr lang="id-ID" sz="1800" dirty="0">
              <a:solidFill>
                <a:schemeClr val="tx2"/>
              </a:solidFill>
            </a:endParaRPr>
          </a:p>
          <a:p>
            <a:pPr algn="just"/>
            <a:endParaRPr lang="es-MX" sz="1600" dirty="0" smtClean="0">
              <a:solidFill>
                <a:schemeClr val="tx2"/>
              </a:solidFill>
            </a:endParaRPr>
          </a:p>
          <a:p>
            <a:pPr algn="just"/>
            <a:endParaRPr lang="es-MX" sz="1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 smtClean="0"/>
              <a:t>Marco muestral</a:t>
            </a:r>
            <a:endParaRPr lang="es-MX" sz="28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A302-B361-479B-9BA1-83A48C939188}" type="slidenum">
              <a:rPr lang="id-ID" smtClean="0"/>
              <a:pPr/>
              <a:t>9</a:t>
            </a:fld>
            <a:endParaRPr lang="id-ID" dirty="0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1078999" y="2720307"/>
          <a:ext cx="4144963" cy="34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4145152" imgH="3421217" progId="Excel.Sheet.12">
                  <p:embed/>
                </p:oleObj>
              </mc:Choice>
              <mc:Fallback>
                <p:oleObj name="Worksheet" r:id="rId3" imgW="4145152" imgH="34212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8999" y="2720307"/>
                        <a:ext cx="4144963" cy="342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adroTexto 1"/>
          <p:cNvSpPr txBox="1"/>
          <p:nvPr/>
        </p:nvSpPr>
        <p:spPr>
          <a:xfrm>
            <a:off x="5341740" y="5522750"/>
            <a:ext cx="3581399" cy="60901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100" dirty="0"/>
              <a:t>Nota</a:t>
            </a:r>
            <a:r>
              <a:rPr lang="es-MX" sz="1100" baseline="0" dirty="0"/>
              <a:t>: se consideran las secciones electorales que cuentan con al menos el .4% de votantes registrados en el listado nomina sobre el total de votantes.</a:t>
            </a:r>
            <a:endParaRPr lang="es-MX" sz="11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349" y="2787278"/>
            <a:ext cx="5744326" cy="228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15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ltimate Orange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FFC000"/>
      </a:accent1>
      <a:accent2>
        <a:srgbClr val="EE6E40"/>
      </a:accent2>
      <a:accent3>
        <a:srgbClr val="FC9C32"/>
      </a:accent3>
      <a:accent4>
        <a:srgbClr val="FA8934"/>
      </a:accent4>
      <a:accent5>
        <a:srgbClr val="EC5724"/>
      </a:accent5>
      <a:accent6>
        <a:srgbClr val="EE7544"/>
      </a:accent6>
      <a:hlink>
        <a:srgbClr val="0563C1"/>
      </a:hlink>
      <a:folHlink>
        <a:srgbClr val="954F72"/>
      </a:folHlink>
    </a:clrScheme>
    <a:fontScheme name="Custom 2">
      <a:majorFont>
        <a:latin typeface="Nevi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1492</Words>
  <Application>Microsoft Office PowerPoint</Application>
  <PresentationFormat>Panorámica</PresentationFormat>
  <Paragraphs>119</Paragraphs>
  <Slides>28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Lato</vt:lpstr>
      <vt:lpstr>Nevis</vt:lpstr>
      <vt:lpstr>Office Theme</vt:lpstr>
      <vt:lpstr>Worksheet</vt:lpstr>
      <vt:lpstr>Presentación de PowerPoint</vt:lpstr>
      <vt:lpstr>Introducción</vt:lpstr>
      <vt:lpstr>Presentación de PowerPoint</vt:lpstr>
      <vt:lpstr>¿Quienes somos?</vt:lpstr>
      <vt:lpstr>Quién patrocinó, solicitó, ordenó y pagó la encuesta o estudio</vt:lpstr>
      <vt:lpstr>Presentación de PowerPoint</vt:lpstr>
      <vt:lpstr>Objetivo</vt:lpstr>
      <vt:lpstr>Presentación de PowerPoint</vt:lpstr>
      <vt:lpstr>Marco muestral</vt:lpstr>
      <vt:lpstr>Diseño Muestral</vt:lpstr>
      <vt:lpstr>Presentación de PowerPoint</vt:lpstr>
      <vt:lpstr>Método</vt:lpstr>
      <vt:lpstr>Presentación de PowerPoint</vt:lpstr>
      <vt:lpstr>Procesamiento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Autoría</vt:lpstr>
      <vt:lpstr>Financiamiento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Muse</dc:creator>
  <cp:lastModifiedBy>Luis Arturo López Vergara</cp:lastModifiedBy>
  <cp:revision>183</cp:revision>
  <dcterms:created xsi:type="dcterms:W3CDTF">2015-01-01T07:41:00Z</dcterms:created>
  <dcterms:modified xsi:type="dcterms:W3CDTF">2015-06-02T16:08:43Z</dcterms:modified>
</cp:coreProperties>
</file>